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7" r:id="rId8"/>
    <p:sldId id="261" r:id="rId9"/>
    <p:sldId id="262" r:id="rId10"/>
    <p:sldId id="263" r:id="rId11"/>
    <p:sldId id="264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1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0F78-6590-41B2-B1DE-BEFE3C655654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CF5C-A5EB-4171-9DD2-11818A6958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0F78-6590-41B2-B1DE-BEFE3C655654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CF5C-A5EB-4171-9DD2-11818A6958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0F78-6590-41B2-B1DE-BEFE3C655654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CF5C-A5EB-4171-9DD2-11818A6958C2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0F78-6590-41B2-B1DE-BEFE3C655654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CF5C-A5EB-4171-9DD2-11818A6958C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0F78-6590-41B2-B1DE-BEFE3C655654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CF5C-A5EB-4171-9DD2-11818A6958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0F78-6590-41B2-B1DE-BEFE3C655654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CF5C-A5EB-4171-9DD2-11818A6958C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0F78-6590-41B2-B1DE-BEFE3C655654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CF5C-A5EB-4171-9DD2-11818A6958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0F78-6590-41B2-B1DE-BEFE3C655654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CF5C-A5EB-4171-9DD2-11818A6958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0F78-6590-41B2-B1DE-BEFE3C655654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CF5C-A5EB-4171-9DD2-11818A6958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0F78-6590-41B2-B1DE-BEFE3C655654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CF5C-A5EB-4171-9DD2-11818A6958C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0F78-6590-41B2-B1DE-BEFE3C655654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CF5C-A5EB-4171-9DD2-11818A6958C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B320F78-6590-41B2-B1DE-BEFE3C655654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5FCCF5C-A5EB-4171-9DD2-11818A6958C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9P1ymFCxf0" TargetMode="External"/><Relationship Id="rId2" Type="http://schemas.openxmlformats.org/officeDocument/2006/relationships/hyperlink" Target="https://www.youtube.com/watch?v=Hyk9wPaC69w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lasszone.com/books/earth_science/terc/content/visualizations/es1002/es1002page01.cfm?chapter_no=visualizatio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1" y="609600"/>
            <a:ext cx="8534400" cy="20906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WAVES</a:t>
            </a:r>
            <a:endParaRPr lang="en-US" sz="1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9" name="MS900388289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2446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6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9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304800"/>
            <a:ext cx="9144000" cy="128625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Surface Waves:</a:t>
            </a:r>
            <a:br>
              <a:rPr lang="en-US" b="1" dirty="0" smtClean="0"/>
            </a:br>
            <a:r>
              <a:rPr lang="en-US" sz="4000" b="1" dirty="0" smtClean="0"/>
              <a:t>Transverse &amp; Longitudinal Waves Combined</a:t>
            </a:r>
            <a:endParaRPr lang="en-US" sz="4000" b="1" dirty="0"/>
          </a:p>
        </p:txBody>
      </p:sp>
      <p:pic>
        <p:nvPicPr>
          <p:cNvPr id="3074" name="Picture 2" descr="animation showing circular motion for particles associated with a water surface wav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569252"/>
            <a:ext cx="8572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094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1" y="2209800"/>
            <a:ext cx="8534400" cy="20906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Measuring WAVES</a:t>
            </a:r>
            <a:endParaRPr lang="en-US" sz="1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43104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752600"/>
            <a:ext cx="9067800" cy="5105400"/>
          </a:xfrm>
        </p:spPr>
        <p:txBody>
          <a:bodyPr>
            <a:normAutofit fontScale="85000" lnSpcReduction="10000"/>
          </a:bodyPr>
          <a:lstStyle/>
          <a:p>
            <a:r>
              <a:rPr lang="en-US" sz="4300" b="1" u="sng" dirty="0" smtClean="0">
                <a:solidFill>
                  <a:schemeClr val="tx1"/>
                </a:solidFill>
              </a:rPr>
              <a:t>AMPLITUDE</a:t>
            </a:r>
            <a:r>
              <a:rPr lang="en-US" sz="3600" dirty="0" smtClean="0">
                <a:solidFill>
                  <a:schemeClr val="tx1"/>
                </a:solidFill>
              </a:rPr>
              <a:t> – Height of a wave (measured in decibels)</a:t>
            </a:r>
          </a:p>
          <a:p>
            <a:pPr lvl="1"/>
            <a:r>
              <a:rPr lang="en-US" sz="3200" dirty="0" smtClean="0"/>
              <a:t>maximum </a:t>
            </a:r>
            <a:r>
              <a:rPr lang="en-US" sz="3200" dirty="0"/>
              <a:t>distance the particles of a medium move from their resting position when a wave passes </a:t>
            </a:r>
            <a:r>
              <a:rPr lang="en-US" sz="3200" dirty="0" smtClean="0"/>
              <a:t>through</a:t>
            </a:r>
          </a:p>
          <a:p>
            <a:pPr lvl="1"/>
            <a:r>
              <a:rPr lang="en-US" sz="3500" b="1" u="sng" dirty="0" smtClean="0"/>
              <a:t>For Transverse waves</a:t>
            </a:r>
            <a:r>
              <a:rPr lang="en-US" sz="3500" dirty="0" smtClean="0"/>
              <a:t> =</a:t>
            </a:r>
            <a:r>
              <a:rPr lang="en-US" sz="2600" dirty="0" smtClean="0"/>
              <a:t> </a:t>
            </a:r>
            <a:r>
              <a:rPr lang="en-US" sz="3000" dirty="0" smtClean="0"/>
              <a:t>the </a:t>
            </a:r>
            <a:r>
              <a:rPr lang="en-US" sz="3000" dirty="0"/>
              <a:t>height of each crest above the resting </a:t>
            </a:r>
            <a:r>
              <a:rPr lang="en-US" sz="3000" dirty="0" smtClean="0"/>
              <a:t>position; The </a:t>
            </a:r>
            <a:r>
              <a:rPr lang="en-US" sz="3000" dirty="0"/>
              <a:t>higher the </a:t>
            </a:r>
            <a:r>
              <a:rPr lang="en-US" sz="3000" dirty="0" smtClean="0"/>
              <a:t>crests =  greater amplitude</a:t>
            </a:r>
            <a:endParaRPr lang="en-US" sz="3000" dirty="0"/>
          </a:p>
          <a:p>
            <a:pPr marL="0" indent="0">
              <a:buNone/>
            </a:pPr>
            <a:endParaRPr lang="en-US" sz="2600" u="sng" dirty="0"/>
          </a:p>
          <a:p>
            <a:pPr lvl="1"/>
            <a:r>
              <a:rPr lang="en-US" sz="3500" b="1" u="sng" dirty="0" smtClean="0"/>
              <a:t>For longitudinal wave </a:t>
            </a:r>
            <a:r>
              <a:rPr lang="en-US" sz="3000" dirty="0" smtClean="0"/>
              <a:t>= measure </a:t>
            </a:r>
            <a:r>
              <a:rPr lang="en-US" sz="3000" dirty="0"/>
              <a:t>of how compressed particles of the medium become when the wave passes </a:t>
            </a:r>
            <a:r>
              <a:rPr lang="en-US" sz="3000" dirty="0" smtClean="0"/>
              <a:t>through;  </a:t>
            </a:r>
            <a:r>
              <a:rPr lang="en-US" sz="3000" dirty="0"/>
              <a:t>C</a:t>
            </a:r>
            <a:r>
              <a:rPr lang="en-US" sz="3000" dirty="0" smtClean="0"/>
              <a:t>loser </a:t>
            </a:r>
            <a:r>
              <a:rPr lang="en-US" sz="3000" dirty="0"/>
              <a:t>together the particles </a:t>
            </a:r>
            <a:r>
              <a:rPr lang="en-US" sz="3000" dirty="0" smtClean="0"/>
              <a:t>are =  </a:t>
            </a:r>
            <a:r>
              <a:rPr lang="en-US" sz="3000" dirty="0"/>
              <a:t>greater the </a:t>
            </a:r>
            <a:r>
              <a:rPr lang="en-US" sz="3000" dirty="0" smtClean="0"/>
              <a:t>amplitude</a:t>
            </a:r>
            <a:endParaRPr lang="en-US" sz="3000" dirty="0"/>
          </a:p>
          <a:p>
            <a:pPr lvl="1"/>
            <a:endParaRPr lang="en-US" sz="3200" b="1" u="sng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38328"/>
            <a:ext cx="8686800" cy="125272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Waves have properties (characteristics)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90722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229600" cy="655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77069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4800" b="1" u="sng" dirty="0" smtClean="0">
                <a:solidFill>
                  <a:schemeClr val="tx1"/>
                </a:solidFill>
              </a:rPr>
              <a:t>WAVELENGTH</a:t>
            </a:r>
            <a:r>
              <a:rPr lang="en-US" sz="3900" dirty="0" smtClean="0">
                <a:solidFill>
                  <a:schemeClr val="tx1"/>
                </a:solidFill>
              </a:rPr>
              <a:t> </a:t>
            </a:r>
            <a:r>
              <a:rPr lang="en-US" sz="3000" dirty="0" smtClean="0">
                <a:solidFill>
                  <a:schemeClr val="tx1"/>
                </a:solidFill>
              </a:rPr>
              <a:t>–</a:t>
            </a:r>
            <a:endParaRPr lang="en-US" sz="3000" dirty="0" smtClean="0"/>
          </a:p>
          <a:p>
            <a:r>
              <a:rPr lang="en-US" sz="3200" dirty="0" smtClean="0"/>
              <a:t>distance </a:t>
            </a:r>
            <a:r>
              <a:rPr lang="en-US" sz="3200" dirty="0"/>
              <a:t>between two corresponding points on adjacent waves </a:t>
            </a:r>
            <a:endParaRPr lang="en-US" sz="3200" dirty="0" smtClean="0"/>
          </a:p>
          <a:p>
            <a:pPr lvl="1"/>
            <a:r>
              <a:rPr lang="en-US" sz="3000" dirty="0" smtClean="0"/>
              <a:t>For </a:t>
            </a:r>
            <a:r>
              <a:rPr lang="en-US" sz="3000" b="1" u="sng" dirty="0" smtClean="0">
                <a:solidFill>
                  <a:srgbClr val="002060"/>
                </a:solidFill>
              </a:rPr>
              <a:t>Transverse Waves </a:t>
            </a:r>
            <a:r>
              <a:rPr lang="en-US" sz="3000" dirty="0" smtClean="0"/>
              <a:t>= measured </a:t>
            </a:r>
            <a:r>
              <a:rPr lang="en-US" sz="3000" dirty="0"/>
              <a:t>as the distance between two adjacent crests </a:t>
            </a:r>
            <a:endParaRPr lang="en-US" sz="3000" dirty="0" smtClean="0"/>
          </a:p>
          <a:p>
            <a:r>
              <a:rPr lang="en-US" sz="3200" dirty="0" smtClean="0"/>
              <a:t>For </a:t>
            </a:r>
            <a:r>
              <a:rPr lang="en-US" sz="3200" b="1" u="sng" dirty="0" smtClean="0"/>
              <a:t>Longitudinal Waves </a:t>
            </a:r>
            <a:r>
              <a:rPr lang="en-US" sz="3200" dirty="0" smtClean="0"/>
              <a:t>= measured as the distance between two </a:t>
            </a:r>
            <a:r>
              <a:rPr lang="en-US" sz="3200" dirty="0"/>
              <a:t>adjacent compressions </a:t>
            </a:r>
          </a:p>
          <a:p>
            <a:r>
              <a:rPr lang="en-US" sz="3200" dirty="0" smtClean="0"/>
              <a:t>usually </a:t>
            </a:r>
            <a:r>
              <a:rPr lang="en-US" sz="3200" dirty="0"/>
              <a:t>measured in </a:t>
            </a:r>
            <a:r>
              <a:rPr lang="en-US" sz="3200" dirty="0" smtClean="0"/>
              <a:t>meters</a:t>
            </a:r>
          </a:p>
          <a:p>
            <a:r>
              <a:rPr lang="en-US" sz="3200" dirty="0" smtClean="0"/>
              <a:t>related </a:t>
            </a:r>
            <a:r>
              <a:rPr lang="en-US" sz="3200" dirty="0"/>
              <a:t>to the energy of a wave</a:t>
            </a:r>
            <a:r>
              <a:rPr lang="en-US" sz="3200" dirty="0" smtClean="0"/>
              <a:t>. </a:t>
            </a:r>
            <a:r>
              <a:rPr lang="en-US" sz="3200" b="1" i="1" u="sng" dirty="0" smtClean="0">
                <a:solidFill>
                  <a:schemeClr val="tx1"/>
                </a:solidFill>
              </a:rPr>
              <a:t>Short-wavelength waves have more energy than long-wavelength waves of the same amplitude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Waves have properties (characteristics)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1352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0945"/>
            <a:ext cx="3963649" cy="4311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705" y="2819400"/>
            <a:ext cx="4114800" cy="403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6255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676400"/>
            <a:ext cx="9143999" cy="5181600"/>
          </a:xfrm>
        </p:spPr>
        <p:txBody>
          <a:bodyPr>
            <a:normAutofit lnSpcReduction="10000"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FREQUENCY </a:t>
            </a:r>
          </a:p>
          <a:p>
            <a:r>
              <a:rPr lang="en-US" sz="3600" dirty="0" smtClean="0"/>
              <a:t>The </a:t>
            </a:r>
            <a:r>
              <a:rPr lang="en-US" sz="3600" dirty="0"/>
              <a:t>number of waves that pass a fixed point in a </a:t>
            </a:r>
            <a:r>
              <a:rPr lang="en-US" sz="3600" dirty="0" smtClean="0"/>
              <a:t>certain amount of time</a:t>
            </a:r>
          </a:p>
          <a:p>
            <a:r>
              <a:rPr lang="en-US" sz="3600" dirty="0" smtClean="0"/>
              <a:t>For </a:t>
            </a:r>
            <a:r>
              <a:rPr lang="en-US" sz="3600" b="1" u="sng" dirty="0" smtClean="0"/>
              <a:t>Transverse Waves </a:t>
            </a:r>
            <a:r>
              <a:rPr lang="en-US" sz="3600" dirty="0" smtClean="0"/>
              <a:t>= can </a:t>
            </a:r>
            <a:r>
              <a:rPr lang="en-US" sz="3600" dirty="0"/>
              <a:t>be measured by counting the </a:t>
            </a:r>
            <a:r>
              <a:rPr lang="en-US" sz="3600" dirty="0" smtClean="0"/>
              <a:t># </a:t>
            </a:r>
            <a:r>
              <a:rPr lang="en-US" sz="3600" dirty="0"/>
              <a:t>of crests </a:t>
            </a:r>
            <a:r>
              <a:rPr lang="en-US" sz="3600" dirty="0" smtClean="0"/>
              <a:t>that pass a point in a certain time</a:t>
            </a:r>
          </a:p>
          <a:p>
            <a:r>
              <a:rPr lang="en-US" sz="3600" dirty="0" smtClean="0"/>
              <a:t>For </a:t>
            </a:r>
            <a:r>
              <a:rPr lang="en-US" sz="3600" b="1" u="sng" dirty="0" smtClean="0"/>
              <a:t>Longitudinal Waves </a:t>
            </a:r>
            <a:r>
              <a:rPr lang="en-US" sz="3600" dirty="0" smtClean="0"/>
              <a:t>= can be measured by counting the # of compressions </a:t>
            </a:r>
            <a:r>
              <a:rPr lang="en-US" sz="3600" dirty="0"/>
              <a:t>that pass a</a:t>
            </a:r>
            <a:r>
              <a:rPr lang="en-US" sz="3600" dirty="0" smtClean="0"/>
              <a:t> point in a certain time</a:t>
            </a:r>
          </a:p>
          <a:p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Waves have properties (characteristics)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2941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828800"/>
            <a:ext cx="8813800" cy="4906963"/>
          </a:xfrm>
        </p:spPr>
        <p:txBody>
          <a:bodyPr/>
          <a:lstStyle/>
          <a:p>
            <a:pPr lvl="1"/>
            <a:r>
              <a:rPr lang="en-US" sz="4000" b="1" dirty="0" smtClean="0">
                <a:solidFill>
                  <a:schemeClr val="tx1"/>
                </a:solidFill>
              </a:rPr>
              <a:t>FREQUENCY DETERMINES PITCH</a:t>
            </a:r>
          </a:p>
          <a:p>
            <a:pPr lvl="2"/>
            <a:r>
              <a:rPr lang="en-US" sz="4000" dirty="0"/>
              <a:t>Think about someone’s singing </a:t>
            </a:r>
            <a:r>
              <a:rPr lang="en-US" sz="4000" dirty="0" smtClean="0"/>
              <a:t>voice</a:t>
            </a:r>
            <a:endParaRPr lang="en-US" sz="3800" b="1" dirty="0" smtClean="0">
              <a:solidFill>
                <a:schemeClr val="tx1"/>
              </a:solidFill>
            </a:endParaRPr>
          </a:p>
          <a:p>
            <a:pPr lvl="1"/>
            <a:r>
              <a:rPr lang="en-US" sz="3600" dirty="0" smtClean="0"/>
              <a:t>As frequency </a:t>
            </a:r>
            <a:r>
              <a:rPr lang="en-US" sz="3600" dirty="0"/>
              <a:t>increases, pitch gets higher</a:t>
            </a:r>
          </a:p>
          <a:p>
            <a:pPr lvl="1"/>
            <a:r>
              <a:rPr lang="en-US" sz="3600" dirty="0"/>
              <a:t>As </a:t>
            </a:r>
            <a:r>
              <a:rPr lang="en-US" sz="3600" dirty="0" smtClean="0"/>
              <a:t>frequency </a:t>
            </a:r>
            <a:r>
              <a:rPr lang="en-US" sz="3600" dirty="0"/>
              <a:t>decreases, pitch gets </a:t>
            </a:r>
            <a:r>
              <a:rPr lang="en-US" sz="3600" dirty="0" smtClean="0"/>
              <a:t>lower</a:t>
            </a:r>
          </a:p>
          <a:p>
            <a:pPr lvl="1"/>
            <a:r>
              <a:rPr lang="en-US" sz="3600" dirty="0" smtClean="0"/>
              <a:t>Measured </a:t>
            </a:r>
            <a:r>
              <a:rPr lang="en-US" sz="3600" dirty="0"/>
              <a:t>in </a:t>
            </a:r>
            <a:r>
              <a:rPr lang="en-US" sz="3600" b="1" i="1" dirty="0"/>
              <a:t>Hertz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65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hlinkClick r:id="rId2"/>
              </a:rPr>
              <a:t>HIGH PITCH</a:t>
            </a:r>
            <a:endParaRPr lang="en-US" sz="6600" dirty="0" smtClean="0"/>
          </a:p>
          <a:p>
            <a:r>
              <a:rPr lang="en-US" sz="6600" dirty="0" smtClean="0">
                <a:hlinkClick r:id="rId3"/>
              </a:rPr>
              <a:t>LOW PITCH</a:t>
            </a:r>
            <a:endParaRPr lang="en-US" sz="6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75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3644" y="1295400"/>
            <a:ext cx="8991599" cy="5483902"/>
          </a:xfrm>
        </p:spPr>
        <p:txBody>
          <a:bodyPr>
            <a:normAutofit/>
          </a:bodyPr>
          <a:lstStyle/>
          <a:p>
            <a:r>
              <a:rPr lang="en-US" sz="3600" b="1" u="heavy" dirty="0" smtClean="0">
                <a:solidFill>
                  <a:schemeClr val="accent3">
                    <a:lumMod val="50000"/>
                  </a:schemeClr>
                </a:solidFill>
              </a:rPr>
              <a:t>Mechanical </a:t>
            </a:r>
            <a:r>
              <a:rPr lang="en-US" sz="3600" b="1" u="heavy" dirty="0">
                <a:solidFill>
                  <a:schemeClr val="accent3">
                    <a:lumMod val="50000"/>
                  </a:schemeClr>
                </a:solidFill>
              </a:rPr>
              <a:t>waves</a:t>
            </a:r>
            <a:r>
              <a:rPr lang="en-US" sz="3600" dirty="0"/>
              <a:t>- a </a:t>
            </a:r>
            <a:r>
              <a:rPr lang="en-US" sz="3600" b="1" u="sng" dirty="0">
                <a:solidFill>
                  <a:schemeClr val="tx1"/>
                </a:solidFill>
              </a:rPr>
              <a:t>disturbance</a:t>
            </a:r>
            <a:r>
              <a:rPr lang="en-US" sz="3600" dirty="0"/>
              <a:t> in matter </a:t>
            </a:r>
            <a:r>
              <a:rPr lang="en-US" sz="3600" i="1" dirty="0"/>
              <a:t>that </a:t>
            </a:r>
            <a:r>
              <a:rPr lang="en-US" sz="3600" b="1" i="1" u="sng" dirty="0"/>
              <a:t>transfers energy from place to </a:t>
            </a:r>
            <a:r>
              <a:rPr lang="en-US" sz="3600" b="1" i="1" u="sng" dirty="0" smtClean="0"/>
              <a:t>place</a:t>
            </a:r>
          </a:p>
          <a:p>
            <a:r>
              <a:rPr lang="en-US" sz="3600" b="1" dirty="0" smtClean="0"/>
              <a:t>energy </a:t>
            </a:r>
            <a:r>
              <a:rPr lang="en-US" sz="3600" b="1" dirty="0"/>
              <a:t>of a mechanical wave can travel </a:t>
            </a:r>
            <a:r>
              <a:rPr lang="en-US" sz="3600" b="1" u="sng" dirty="0"/>
              <a:t>only through matter</a:t>
            </a:r>
            <a:r>
              <a:rPr lang="en-US" sz="3600" dirty="0"/>
              <a:t>. </a:t>
            </a:r>
          </a:p>
          <a:p>
            <a:pPr lvl="1"/>
            <a:r>
              <a:rPr lang="en-US" sz="2800" dirty="0" smtClean="0"/>
              <a:t>Called the </a:t>
            </a:r>
            <a:r>
              <a:rPr lang="en-US" sz="2800" dirty="0"/>
              <a:t>medium (plural, media</a:t>
            </a:r>
            <a:r>
              <a:rPr lang="en-US" sz="2800" dirty="0" smtClean="0"/>
              <a:t>); can </a:t>
            </a:r>
            <a:r>
              <a:rPr lang="en-US" sz="2800" dirty="0"/>
              <a:t>be any state of </a:t>
            </a:r>
            <a:r>
              <a:rPr lang="en-US" sz="2800" dirty="0" smtClean="0"/>
              <a:t>matter</a:t>
            </a:r>
          </a:p>
          <a:p>
            <a:pPr lvl="1"/>
            <a:r>
              <a:rPr lang="en-US" sz="2800" dirty="0" smtClean="0"/>
              <a:t>particles </a:t>
            </a:r>
            <a:r>
              <a:rPr lang="en-US" sz="2800" dirty="0"/>
              <a:t>of matter in the medium </a:t>
            </a:r>
            <a:r>
              <a:rPr lang="en-US" sz="2800" b="1" u="sng" dirty="0"/>
              <a:t>don’t</a:t>
            </a:r>
            <a:r>
              <a:rPr lang="en-US" sz="2800" dirty="0"/>
              <a:t> </a:t>
            </a:r>
            <a:r>
              <a:rPr lang="en-US" sz="2800" dirty="0" smtClean="0"/>
              <a:t>travel </a:t>
            </a:r>
            <a:r>
              <a:rPr lang="en-US" sz="2800" dirty="0"/>
              <a:t>along with the wave. </a:t>
            </a:r>
            <a:r>
              <a:rPr lang="en-US" sz="2800" b="1" u="sng" dirty="0"/>
              <a:t>Only the energy travels</a:t>
            </a:r>
            <a:r>
              <a:rPr lang="en-US" sz="2800" dirty="0"/>
              <a:t>. The particles of the medium just </a:t>
            </a:r>
            <a:r>
              <a:rPr lang="en-US" sz="2800" dirty="0" smtClean="0"/>
              <a:t>vibrate</a:t>
            </a:r>
          </a:p>
          <a:p>
            <a:pPr lvl="1"/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8991600" cy="1252728"/>
          </a:xfrm>
        </p:spPr>
        <p:txBody>
          <a:bodyPr>
            <a:noAutofit/>
          </a:bodyPr>
          <a:lstStyle/>
          <a:p>
            <a:r>
              <a:rPr lang="en-US" sz="4000" b="1" dirty="0"/>
              <a:t>Energy is transferred through a </a:t>
            </a:r>
            <a:r>
              <a:rPr lang="en-US" sz="4000" b="1" dirty="0" smtClean="0"/>
              <a:t>wave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562600"/>
            <a:ext cx="1676400" cy="1216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8838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226"/>
            <a:ext cx="8229600" cy="1252728"/>
          </a:xfrm>
        </p:spPr>
        <p:txBody>
          <a:bodyPr/>
          <a:lstStyle/>
          <a:p>
            <a:r>
              <a:rPr lang="en-US" b="1" dirty="0" smtClean="0"/>
              <a:t>What can you hear?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152400" y="1447800"/>
            <a:ext cx="4191000" cy="54102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b="1" u="dashHeavy" dirty="0" smtClean="0">
                <a:solidFill>
                  <a:schemeClr val="tx1"/>
                </a:solidFill>
              </a:rPr>
              <a:t>Decibels (dB): Volume</a:t>
            </a:r>
          </a:p>
          <a:p>
            <a:r>
              <a:rPr lang="en-US" sz="2800" dirty="0" smtClean="0"/>
              <a:t>Normal Speech: 60dB</a:t>
            </a:r>
          </a:p>
          <a:p>
            <a:r>
              <a:rPr lang="en-US" sz="2800" dirty="0" smtClean="0"/>
              <a:t>Library: 40dB</a:t>
            </a:r>
          </a:p>
          <a:p>
            <a:r>
              <a:rPr lang="en-US" sz="2800" dirty="0" smtClean="0"/>
              <a:t>Close Whisper: 20dB</a:t>
            </a:r>
          </a:p>
          <a:p>
            <a:r>
              <a:rPr lang="en-US" sz="2800" dirty="0" smtClean="0"/>
              <a:t>Jet Engine: 140dB</a:t>
            </a:r>
          </a:p>
          <a:p>
            <a:r>
              <a:rPr lang="en-US" sz="2800" dirty="0" smtClean="0"/>
              <a:t>Loud Rock Music: 110dB</a:t>
            </a:r>
          </a:p>
          <a:p>
            <a:r>
              <a:rPr lang="en-US" sz="2800" dirty="0" smtClean="0"/>
              <a:t>Subway Train: 100dB</a:t>
            </a:r>
          </a:p>
          <a:p>
            <a:r>
              <a:rPr lang="en-US" sz="2800" dirty="0" smtClean="0"/>
              <a:t>Busy Street Traffic: 70dB</a:t>
            </a:r>
          </a:p>
          <a:p>
            <a:r>
              <a:rPr lang="en-US" sz="2800" dirty="0" smtClean="0"/>
              <a:t>120dB or above usually causes pain to the ear</a:t>
            </a:r>
          </a:p>
          <a:p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724400" y="1600200"/>
            <a:ext cx="4419600" cy="50292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b="1" u="dashHeavy" dirty="0" smtClean="0">
                <a:solidFill>
                  <a:schemeClr val="tx1"/>
                </a:solidFill>
              </a:rPr>
              <a:t>Hertz (Hz): Pitch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Young people can hear     frequencies between 20-20,000 Hz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Dogs can hear frequencies that range from 67-45,000 Hz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As you age, your ability to hear high frequency sound decreases.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019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47800"/>
            <a:ext cx="9143999" cy="5410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TRANSVERSE WAVES</a:t>
            </a:r>
            <a:endParaRPr lang="en-US" sz="3600" u="heavy" dirty="0"/>
          </a:p>
          <a:p>
            <a:r>
              <a:rPr lang="en-US" sz="3600" dirty="0"/>
              <a:t>The motion of the medium is </a:t>
            </a:r>
            <a:r>
              <a:rPr lang="en-US" sz="3600" b="1" i="1" u="sng" dirty="0">
                <a:solidFill>
                  <a:srgbClr val="002060"/>
                </a:solidFill>
              </a:rPr>
              <a:t>perpendicular</a:t>
            </a:r>
            <a:r>
              <a:rPr lang="en-US" sz="3600" dirty="0"/>
              <a:t> to the motion of the wave</a:t>
            </a:r>
          </a:p>
          <a:p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 of Mechanical Waves</a:t>
            </a:r>
            <a:endParaRPr lang="en-US" b="1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1"/>
            <a:ext cx="7772400" cy="36451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7847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752600"/>
            <a:ext cx="8331380" cy="4373563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tx1"/>
                </a:solidFill>
              </a:rPr>
              <a:t>Crest</a:t>
            </a:r>
            <a:r>
              <a:rPr lang="en-US" sz="3200" dirty="0" smtClean="0"/>
              <a:t> = High Point</a:t>
            </a:r>
          </a:p>
          <a:p>
            <a:r>
              <a:rPr lang="en-US" sz="3200" b="1" u="sng" dirty="0" smtClean="0">
                <a:solidFill>
                  <a:schemeClr val="tx1"/>
                </a:solidFill>
              </a:rPr>
              <a:t>Trough</a:t>
            </a:r>
            <a:r>
              <a:rPr lang="en-US" sz="3200" dirty="0" smtClean="0"/>
              <a:t> = Low Point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38328"/>
            <a:ext cx="8610600" cy="125272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Crest &amp; Trough of a Transverse Wave</a:t>
            </a:r>
            <a:endParaRPr lang="en-US" b="1" dirty="0"/>
          </a:p>
        </p:txBody>
      </p:sp>
      <p:pic>
        <p:nvPicPr>
          <p:cNvPr id="4" name="Picture 2" descr="http://www.studyphysics.ca/newnotes/20/unit03_mechanicalwaves/chp141516_waves/images/transver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2971800"/>
            <a:ext cx="8769531" cy="2895600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 rot="20217750">
            <a:off x="3669146" y="6043960"/>
            <a:ext cx="1535773" cy="484632"/>
          </a:xfrm>
          <a:prstGeom prst="rightArrow">
            <a:avLst>
              <a:gd name="adj1" fmla="val 3439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200650" y="5410200"/>
            <a:ext cx="0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477000" y="2971800"/>
            <a:ext cx="0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>
          <a:xfrm rot="8588511">
            <a:off x="6427148" y="2398844"/>
            <a:ext cx="1535773" cy="484632"/>
          </a:xfrm>
          <a:prstGeom prst="rightArrow">
            <a:avLst>
              <a:gd name="adj1" fmla="val 3439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9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  <p:bldP spid="5" grpId="1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47800"/>
            <a:ext cx="8534399" cy="467836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 (Secondary) Waves – occur during an </a:t>
            </a:r>
            <a:r>
              <a:rPr lang="en-US" sz="3200" b="1" i="1" u="sng" dirty="0" smtClean="0">
                <a:solidFill>
                  <a:schemeClr val="tx1"/>
                </a:solidFill>
              </a:rPr>
              <a:t>earthquake</a:t>
            </a:r>
          </a:p>
          <a:p>
            <a:pPr lvl="1"/>
            <a:r>
              <a:rPr lang="en-US" sz="3200" i="1" dirty="0"/>
              <a:t>result of a sudden release of energy in the Earth's crust that creates seismic </a:t>
            </a:r>
            <a:r>
              <a:rPr lang="en-US" sz="3200" i="1" dirty="0" smtClean="0"/>
              <a:t>waves</a:t>
            </a:r>
            <a:endParaRPr lang="en-US" sz="3000" b="1" i="1" u="sng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Transverse Waves</a:t>
            </a:r>
            <a:endParaRPr lang="en-US" dirty="0"/>
          </a:p>
        </p:txBody>
      </p:sp>
      <p:pic>
        <p:nvPicPr>
          <p:cNvPr id="1026" name="Picture 2" descr="animation showing particle motion for a transeverse shear w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69348"/>
            <a:ext cx="8686800" cy="254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3991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8839199" cy="4525963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LONGITUDINAL WAVES</a:t>
            </a:r>
          </a:p>
          <a:p>
            <a:r>
              <a:rPr lang="en-US" sz="3600" dirty="0" smtClean="0"/>
              <a:t>the </a:t>
            </a:r>
            <a:r>
              <a:rPr lang="en-US" sz="3600" dirty="0"/>
              <a:t>medium vibrates in the </a:t>
            </a:r>
            <a:r>
              <a:rPr lang="en-US" sz="3600" i="1" dirty="0"/>
              <a:t>same direction </a:t>
            </a:r>
            <a:r>
              <a:rPr lang="en-US" sz="3600" i="1" dirty="0" smtClean="0"/>
              <a:t>(is parallel) </a:t>
            </a:r>
            <a:r>
              <a:rPr lang="en-US" sz="3600" dirty="0" smtClean="0"/>
              <a:t>that </a:t>
            </a:r>
            <a:r>
              <a:rPr lang="en-US" sz="3600" dirty="0"/>
              <a:t>the wave </a:t>
            </a:r>
            <a:r>
              <a:rPr lang="en-US" sz="3600" dirty="0" smtClean="0"/>
              <a:t>travels 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Mechanical Waves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30" y="3581400"/>
            <a:ext cx="9175230" cy="2905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2091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701" y="1756815"/>
            <a:ext cx="8686799" cy="4297363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tx1"/>
                </a:solidFill>
              </a:rPr>
              <a:t>Compressions</a:t>
            </a:r>
            <a:r>
              <a:rPr lang="en-US" sz="3200" dirty="0" smtClean="0"/>
              <a:t> = particles of matter crowded together</a:t>
            </a:r>
          </a:p>
          <a:p>
            <a:r>
              <a:rPr lang="en-US" sz="3200" b="1" u="sng" dirty="0" smtClean="0">
                <a:solidFill>
                  <a:schemeClr val="tx1"/>
                </a:solidFill>
              </a:rPr>
              <a:t>Rarefactions</a:t>
            </a:r>
            <a:r>
              <a:rPr lang="en-US" sz="3200" dirty="0" smtClean="0"/>
              <a:t> = particles of matter spread apart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Compression &amp; Rarefaction of a Longitudinal Wave</a:t>
            </a:r>
            <a:endParaRPr lang="en-US" b="1" dirty="0"/>
          </a:p>
        </p:txBody>
      </p:sp>
      <p:pic>
        <p:nvPicPr>
          <p:cNvPr id="4" name="Picture 4" descr="http://www.svpvril.com/Cosmology/longitudina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066375"/>
            <a:ext cx="8686800" cy="2181801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 rot="8148779">
            <a:off x="2932305" y="3612571"/>
            <a:ext cx="1535773" cy="484632"/>
          </a:xfrm>
          <a:prstGeom prst="rightArrow">
            <a:avLst>
              <a:gd name="adj1" fmla="val 3439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2006692">
            <a:off x="953642" y="5811862"/>
            <a:ext cx="1535773" cy="484632"/>
          </a:xfrm>
          <a:prstGeom prst="rightArrow">
            <a:avLst>
              <a:gd name="adj1" fmla="val 3439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2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uiExpand="1" animBg="1"/>
      <p:bldP spid="5" grpId="1" uiExpand="1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524000"/>
            <a:ext cx="8991600" cy="460216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 (Primary Waves) </a:t>
            </a:r>
            <a:r>
              <a:rPr lang="en-US" sz="3200" dirty="0" smtClean="0"/>
              <a:t>– occur during an earthquake</a:t>
            </a:r>
          </a:p>
          <a:p>
            <a:r>
              <a:rPr lang="en-US" sz="3200" b="1" dirty="0" smtClean="0"/>
              <a:t>Sound Waves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 of Longitudinal Waves</a:t>
            </a:r>
            <a:endParaRPr lang="en-US" b="1" dirty="0"/>
          </a:p>
        </p:txBody>
      </p:sp>
      <p:pic>
        <p:nvPicPr>
          <p:cNvPr id="2050" name="Picture 2" descr="animation showing particle motion for a longitudinal pressure wav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9099030" cy="30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793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828800"/>
            <a:ext cx="8839199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 smtClean="0">
                <a:hlinkClick r:id="rId2"/>
              </a:rPr>
              <a:t>Mechanical Waves</a:t>
            </a:r>
            <a:endParaRPr lang="en-US" sz="8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796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143</TotalTime>
  <Words>521</Words>
  <Application>Microsoft Office PowerPoint</Application>
  <PresentationFormat>On-screen Show (4:3)</PresentationFormat>
  <Paragraphs>66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Waveform</vt:lpstr>
      <vt:lpstr>PowerPoint Presentation</vt:lpstr>
      <vt:lpstr>Energy is transferred through a wave </vt:lpstr>
      <vt:lpstr>Types of Mechanical Waves</vt:lpstr>
      <vt:lpstr>Crest &amp; Trough of a Transverse Wave</vt:lpstr>
      <vt:lpstr>Example of Transverse Waves</vt:lpstr>
      <vt:lpstr>Types of Mechanical Waves</vt:lpstr>
      <vt:lpstr>Compression &amp; Rarefaction of a Longitudinal Wave</vt:lpstr>
      <vt:lpstr>Example of Longitudinal Waves</vt:lpstr>
      <vt:lpstr>PowerPoint Presentation</vt:lpstr>
      <vt:lpstr>Surface Waves: Transverse &amp; Longitudinal Waves Combined</vt:lpstr>
      <vt:lpstr>PowerPoint Presentation</vt:lpstr>
      <vt:lpstr>Waves have properties (characteristics)</vt:lpstr>
      <vt:lpstr>PowerPoint Presentation</vt:lpstr>
      <vt:lpstr>Waves have properties (characteristics)</vt:lpstr>
      <vt:lpstr>PowerPoint Presentation</vt:lpstr>
      <vt:lpstr>Waves have properties (characteristics)</vt:lpstr>
      <vt:lpstr>PowerPoint Presentation</vt:lpstr>
      <vt:lpstr>PowerPoint Presentation</vt:lpstr>
      <vt:lpstr>PowerPoint Presentation</vt:lpstr>
      <vt:lpstr>What can you hear?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angie</dc:creator>
  <cp:lastModifiedBy>angie</cp:lastModifiedBy>
  <cp:revision>24</cp:revision>
  <dcterms:created xsi:type="dcterms:W3CDTF">2014-12-08T01:43:54Z</dcterms:created>
  <dcterms:modified xsi:type="dcterms:W3CDTF">2014-12-08T04:08:49Z</dcterms:modified>
</cp:coreProperties>
</file>