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2" r:id="rId6"/>
    <p:sldId id="291" r:id="rId7"/>
    <p:sldId id="257" r:id="rId8"/>
    <p:sldId id="293" r:id="rId9"/>
    <p:sldId id="263" r:id="rId10"/>
    <p:sldId id="288" r:id="rId11"/>
    <p:sldId id="265" r:id="rId12"/>
    <p:sldId id="296" r:id="rId13"/>
    <p:sldId id="262" r:id="rId14"/>
    <p:sldId id="264" r:id="rId15"/>
    <p:sldId id="290" r:id="rId16"/>
    <p:sldId id="282" r:id="rId17"/>
    <p:sldId id="294" r:id="rId18"/>
    <p:sldId id="297" r:id="rId19"/>
    <p:sldId id="295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66"/>
    <a:srgbClr val="3A3012"/>
    <a:srgbClr val="3B7006"/>
    <a:srgbClr val="FF9900"/>
    <a:srgbClr val="3333FF"/>
    <a:srgbClr val="6699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783" autoAdjust="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43E9A-0743-4E29-AA40-BA36A69DF9FB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C1A2F-3358-4780-9483-EAB5C13BCF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7306AE-A391-469B-8AB4-179311828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4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306AE-A391-469B-8AB4-1793118282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3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4A54-1C0D-4885-BAB1-AB8E12CDA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99BB-6CF8-40FF-945E-755E4295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33B8-6058-469D-B50F-A5AD81EA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D6B3-B860-4B04-BCDD-F14BA44A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C34-0E9F-4AD3-951C-0B297952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4FD2-0ACB-49D2-A562-80704E7DF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2A36-2256-4ED7-9D36-BDF7BB13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9428-3E23-43CF-BB62-0F536063A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8BF0-A19D-49DF-94AA-E17D3586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DE9C-6460-4EB0-8873-EE5E324D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6021-DB19-4FE6-8F02-4EDBA039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70A2-48BD-40DB-9A54-B6F9AC88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aster - 1.png"/>
          <p:cNvPicPr>
            <a:picLocks noChangeAspect="1"/>
          </p:cNvPicPr>
          <p:nvPr/>
        </p:nvPicPr>
        <p:blipFill>
          <a:blip r:embed="rId14" cstate="print"/>
          <a:srcRect b="5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65DECD3-454C-4D08-86DD-C927DE99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2" r:id="rId2"/>
    <p:sldLayoutId id="2147483760" r:id="rId3"/>
    <p:sldLayoutId id="2147483753" r:id="rId4"/>
    <p:sldLayoutId id="2147483754" r:id="rId5"/>
    <p:sldLayoutId id="2147483755" r:id="rId6"/>
    <p:sldLayoutId id="2147483761" r:id="rId7"/>
    <p:sldLayoutId id="2147483762" r:id="rId8"/>
    <p:sldLayoutId id="2147483756" r:id="rId9"/>
    <p:sldLayoutId id="2147483757" r:id="rId10"/>
    <p:sldLayoutId id="2147483758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mYZXax8V_L0&amp;feature=related&amp;safety_mode=true&amp;persist_safety_mode=1" TargetMode="External"/><Relationship Id="rId4" Type="http://schemas.openxmlformats.org/officeDocument/2006/relationships/hyperlink" Target="http://www.youtube.com/watch?v=iFCdAgeMGOA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q3UuHlPLQU&amp;feature=related&amp;safety_mode=true&amp;persist_safety_mode=1" TargetMode="External"/><Relationship Id="rId2" Type="http://schemas.openxmlformats.org/officeDocument/2006/relationships/hyperlink" Target="http://www.youtube.com/watch?v=8HeedWWe6VA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lantsinmotion.bio.indiana.edu/plantmotion/movements/nastic/nastic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teach.co.za/page.php/resources/view_all?id=auxins_tropisms_nastic_movements_taxes_gametes_fototropism_geotropism_chemotropism_thigmotropism_photonastic_termonastic_seismonastic_movement_t_page_1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e8NV7cvW8k&amp;feature=results_main&amp;playnext=1&amp;list=PL5464C68C7644DD4D&amp;safety_mode=true&amp;persist_safety_mode=1" TargetMode="External"/><Relationship Id="rId2" Type="http://schemas.openxmlformats.org/officeDocument/2006/relationships/hyperlink" Target="http://www.youtube.com/watch?NR=1&amp;v=KQOC_bPrqFs&amp;safety_mode=true&amp;persist_safety_mode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" y="609600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Goudy Stout" pitchFamily="18" charset="0"/>
              </a:rPr>
              <a:t>Environmental factors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Goudy Stout" pitchFamily="18" charset="0"/>
              </a:rPr>
              <a:t>and 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Goudy Stout" pitchFamily="18" charset="0"/>
              </a:rPr>
              <a:t>TROPISM</a:t>
            </a:r>
            <a:endParaRPr lang="en-US" sz="4000" dirty="0">
              <a:latin typeface="Goudy Stout" pitchFamily="18" charset="0"/>
            </a:endParaRPr>
          </a:p>
        </p:txBody>
      </p:sp>
      <p:sp>
        <p:nvSpPr>
          <p:cNvPr id="717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791200"/>
            <a:ext cx="914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6" descr="bean spr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0383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washington.edu/news/files/2013/02/IllustrationLogo-for-Emily-Carringtons-lab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43400"/>
            <a:ext cx="3752676" cy="2324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7200">
                <a:solidFill>
                  <a:srgbClr val="0000CC"/>
                </a:solidFill>
                <a:latin typeface="Rage Italic" pitchFamily="66" charset="0"/>
              </a:rPr>
              <a:t> </a:t>
            </a:r>
            <a:r>
              <a:rPr lang="en-US" sz="7200" b="1" smtClean="0">
                <a:solidFill>
                  <a:srgbClr val="00B050"/>
                </a:solidFill>
                <a:latin typeface="Ravie" pitchFamily="82" charset="0"/>
              </a:rPr>
              <a:t>Geotropism</a:t>
            </a:r>
            <a:endParaRPr lang="en-US" sz="7200" dirty="0">
              <a:latin typeface="AR HERMANN" pitchFamily="2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66FF6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growth </a:t>
            </a:r>
            <a:r>
              <a:rPr lang="en-US" sz="2800" dirty="0">
                <a:latin typeface="+mn-lt"/>
              </a:rPr>
              <a:t>of a plant </a:t>
            </a:r>
            <a:r>
              <a:rPr lang="en-US" sz="2800" b="1" u="sng" dirty="0">
                <a:solidFill>
                  <a:srgbClr val="00B050"/>
                </a:solidFill>
                <a:latin typeface="+mn-lt"/>
              </a:rPr>
              <a:t>in response to gravity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/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8600" y="2590800"/>
            <a:ext cx="4419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latin typeface="+mn-lt"/>
              </a:rPr>
              <a:t>Positive Geotropism</a:t>
            </a:r>
            <a:r>
              <a:rPr lang="en-US" sz="2400" i="1" u="sng" dirty="0">
                <a:latin typeface="+mn-lt"/>
              </a:rPr>
              <a:t> </a:t>
            </a:r>
          </a:p>
          <a:p>
            <a:pPr algn="ctr"/>
            <a:r>
              <a:rPr lang="en-US" sz="2400" dirty="0">
                <a:latin typeface="+mn-lt"/>
              </a:rPr>
              <a:t>It is the growth of a plant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toward</a:t>
            </a:r>
            <a:r>
              <a:rPr lang="en-US" sz="2400" u="sng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the </a:t>
            </a:r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center of the earth-down with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gravity</a:t>
            </a:r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Ex. roots growing down</a:t>
            </a:r>
          </a:p>
          <a:p>
            <a:pPr algn="ctr"/>
            <a:endParaRPr lang="en-US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33400" y="4800600"/>
            <a:ext cx="487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+mn-lt"/>
              </a:rPr>
              <a:t>Negative Geotropism</a:t>
            </a:r>
          </a:p>
          <a:p>
            <a:pPr algn="ctr"/>
            <a:r>
              <a:rPr lang="en-US" sz="2400" dirty="0">
                <a:latin typeface="+mn-lt"/>
              </a:rPr>
              <a:t> It is the growth of a plant </a:t>
            </a:r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away from</a:t>
            </a:r>
            <a:r>
              <a:rPr lang="en-US" sz="2400" dirty="0">
                <a:latin typeface="+mn-lt"/>
              </a:rPr>
              <a:t> the </a:t>
            </a:r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center of the earth-opposite from </a:t>
            </a:r>
            <a:r>
              <a:rPr lang="en-US" sz="2400" dirty="0">
                <a:latin typeface="+mn-lt"/>
              </a:rPr>
              <a:t>the pull of </a:t>
            </a:r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gravity</a:t>
            </a:r>
          </a:p>
          <a:p>
            <a:pPr algn="ctr"/>
            <a:r>
              <a:rPr lang="en-US" sz="2400" dirty="0">
                <a:latin typeface="+mn-lt"/>
              </a:rPr>
              <a:t>Ex. stems grow up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696200" y="6248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9224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096000"/>
            <a:ext cx="838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16" name="Picture 24" descr="image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3241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400800" y="54102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Positive Geotropism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248400" y="2514600"/>
            <a:ext cx="2133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Negative Geotropism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657600" y="12954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latin typeface="+mn-lt"/>
              </a:rPr>
              <a:t>(“Geo” – </a:t>
            </a:r>
            <a:r>
              <a:rPr lang="en-US" i="1" dirty="0" smtClean="0">
                <a:latin typeface="+mn-lt"/>
              </a:rPr>
              <a:t>Earth</a:t>
            </a:r>
            <a:r>
              <a:rPr lang="en-US" i="1" dirty="0">
                <a:latin typeface="+mn-lt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7" grpId="0"/>
      <p:bldP spid="8212" grpId="0"/>
      <p:bldP spid="8214" grpId="0"/>
      <p:bldP spid="8217" grpId="0"/>
      <p:bldP spid="8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AR JULIAN" pitchFamily="2" charset="0"/>
              </a:rPr>
              <a:t>IMPORTANCE OF GEOTROPISM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 flipH="1">
            <a:off x="609600" y="12954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latin typeface="+mn-lt"/>
              </a:rPr>
              <a:t>Pulls roots down to anchor a plant</a:t>
            </a:r>
          </a:p>
          <a:p>
            <a:endParaRPr lang="en-US" sz="32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+mn-lt"/>
              </a:rPr>
              <a:t> Roots can </a:t>
            </a:r>
            <a:r>
              <a:rPr lang="en-US" sz="3200" b="1" u="sng" dirty="0">
                <a:solidFill>
                  <a:srgbClr val="00B050"/>
                </a:solidFill>
                <a:latin typeface="+mn-lt"/>
              </a:rPr>
              <a:t>get needed water and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minerals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pic>
        <p:nvPicPr>
          <p:cNvPr id="10246" name="Picture 8" descr="http://rds.yahoo.com/_ylt=A2KJkeu0JJBNCmkAPBijzbkF/SIG=120ot16ti/EXP=1301321012/**http%3a/ridge.icu.ac.jp/BIOBK/corngeot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ttp://rds.yahoo.com/_ylt=A2KJketRLZBNT18A4x2jzbkF/SIG=12bv899eq/EXP=1301323217/**http%3a/i654.photobucket.com/albums/uu264/Niths/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317" y="4495800"/>
            <a:ext cx="16814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AR JULIAN" pitchFamily="2" charset="0"/>
              </a:rPr>
              <a:t>EXAMPLES OF GEOTROPISM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1449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  <a:hlinkClick r:id="rId4"/>
              </a:rPr>
              <a:t>http://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  <a:hlinkClick r:id="rId4"/>
              </a:rPr>
              <a:t>www.youtube.com/watch?v=iFCdAgeMGOA&amp;feature=related</a:t>
            </a: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hlinkClick r:id="rId5"/>
              </a:rPr>
              <a:t>http://www.youtube.com/watch?v=mYZXax8V_L0&amp;feature=related&amp;safety_mode=true&amp;persist_safety_mode=1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Jokerman" pitchFamily="82" charset="0"/>
              </a:rPr>
              <a:t>THIGMOTROPISM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growth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of a plant </a:t>
            </a:r>
            <a:r>
              <a:rPr lang="en-US" sz="2800" b="1" u="sng" dirty="0">
                <a:solidFill>
                  <a:srgbClr val="00B050"/>
                </a:solidFill>
                <a:latin typeface="+mn-lt"/>
              </a:rPr>
              <a:t>in response to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touch/contact</a:t>
            </a:r>
            <a:endParaRPr lang="en-US" sz="2800" dirty="0">
              <a:latin typeface="+mn-lt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590800" y="1143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mic Sans MS" pitchFamily="66" charset="0"/>
              </a:rPr>
              <a:t>(“Thigmo” – “touch”)</a:t>
            </a:r>
          </a:p>
        </p:txBody>
      </p:sp>
      <p:pic>
        <p:nvPicPr>
          <p:cNvPr id="15367" name="Picture 11" descr="http://upload.wikimedia.org/wikipedia/commons/7/7d/Brunnichia_ova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3048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248400" y="4038600"/>
            <a:ext cx="1900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 by Christopher Meloche</a:t>
            </a:r>
          </a:p>
        </p:txBody>
      </p:sp>
      <p:pic>
        <p:nvPicPr>
          <p:cNvPr id="15370" name="Picture 13" descr="http://upload.wikimedia.org/wikipedia/commons/3/32/Vin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09800" y="28956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n-lt"/>
              </a:rPr>
              <a:t>Positive Thigmotropism</a:t>
            </a:r>
            <a:r>
              <a:rPr lang="en-US" sz="2400" b="1" dirty="0" smtClean="0">
                <a:latin typeface="+mn-lt"/>
              </a:rPr>
              <a:t> </a:t>
            </a:r>
          </a:p>
          <a:p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toward touch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44196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n-lt"/>
              </a:rPr>
              <a:t>Negative Thigmotropism </a:t>
            </a:r>
            <a:endParaRPr lang="en-US" sz="2400" dirty="0" smtClean="0">
              <a:latin typeface="+mn-lt"/>
            </a:endParaRPr>
          </a:p>
          <a:p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away from touch </a:t>
            </a:r>
          </a:p>
          <a:p>
            <a:r>
              <a:rPr lang="en-US" sz="2400" dirty="0" smtClean="0">
                <a:latin typeface="+mn-lt"/>
              </a:rPr>
              <a:t>(some plants close up when touched)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0" grpId="0" autoUpdateAnimBg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AR JULIAN" pitchFamily="2" charset="0"/>
              </a:rPr>
              <a:t>IMPORTANCE OF </a:t>
            </a:r>
            <a:r>
              <a:rPr lang="en-US" sz="6000" b="1" dirty="0" smtClean="0">
                <a:latin typeface="AR JULIAN" pitchFamily="2" charset="0"/>
              </a:rPr>
              <a:t>THIGMOTROPISM</a:t>
            </a:r>
            <a:endParaRPr lang="en-US" sz="6000" b="1" dirty="0">
              <a:latin typeface="AR JULI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098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n-lt"/>
              </a:rPr>
              <a:t>to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support leaves</a:t>
            </a:r>
            <a:r>
              <a:rPr lang="en-US" sz="3200" dirty="0" smtClean="0">
                <a:latin typeface="+mn-lt"/>
              </a:rPr>
              <a:t> as they grow higher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 to reach</a:t>
            </a:r>
            <a:r>
              <a:rPr lang="en-US" sz="3200" dirty="0" smtClean="0">
                <a:latin typeface="+mn-lt"/>
              </a:rPr>
              <a:t> the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sun to make</a:t>
            </a:r>
            <a:r>
              <a:rPr lang="en-US" sz="3200" dirty="0" smtClean="0">
                <a:latin typeface="+mn-lt"/>
              </a:rPr>
              <a:t> more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food </a:t>
            </a:r>
            <a:r>
              <a:rPr lang="en-US" sz="3200" dirty="0" smtClean="0">
                <a:latin typeface="+mn-lt"/>
              </a:rPr>
              <a:t>(photosynthesis). 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065"/>
            <a:ext cx="1600200" cy="516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0"/>
            <a:ext cx="9040091" cy="15777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 JULIAN" pitchFamily="2" charset="0"/>
              </a:rPr>
              <a:t>EXAMPLES OF THIGMOTROPISM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44963"/>
          </a:xfrm>
        </p:spPr>
        <p:txBody>
          <a:bodyPr/>
          <a:lstStyle/>
          <a:p>
            <a:r>
              <a:rPr lang="en-US" sz="2400" b="1" dirty="0">
                <a:solidFill>
                  <a:srgbClr val="92D050"/>
                </a:solidFill>
                <a:hlinkClick r:id="rId2"/>
              </a:rPr>
              <a:t>http://www.youtube.com/watch?v=8HeedWWe6VA&amp;feature=related&amp;safety_mode=true&amp;persist_safety_mode=1</a:t>
            </a:r>
            <a:endParaRPr lang="en-US" sz="2400" b="1" dirty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  <a:hlinkClick r:id="rId3"/>
              </a:rPr>
              <a:t>http://www.youtube.com/watch?v=Zq3UuHlPLQU&amp;feature=related&amp;safety_mode=true&amp;persist_safety_mode=1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10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14400" y="0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00B050"/>
                </a:solidFill>
                <a:latin typeface="Boopee" pitchFamily="2" charset="0"/>
              </a:rPr>
              <a:t>Hydrotropism</a:t>
            </a:r>
            <a:endParaRPr lang="en-US" sz="8800" b="1" dirty="0">
              <a:solidFill>
                <a:srgbClr val="00B050"/>
              </a:solidFill>
              <a:latin typeface="Boopee" pitchFamily="2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124200" y="944534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+mn-lt"/>
              </a:rPr>
              <a:t>(“hydro” – “water”)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752600"/>
            <a:ext cx="6400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Movement</a:t>
            </a:r>
            <a:r>
              <a:rPr lang="en-US" sz="3200" dirty="0" smtClean="0">
                <a:latin typeface="+mn-lt"/>
              </a:rPr>
              <a:t> by plants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toward water</a:t>
            </a:r>
            <a:endParaRPr lang="en-US" sz="3200" dirty="0" smtClean="0">
              <a:latin typeface="+mn-lt"/>
            </a:endParaRPr>
          </a:p>
        </p:txBody>
      </p:sp>
      <p:pic>
        <p:nvPicPr>
          <p:cNvPr id="5" name="Picture 19" descr="hydrotropis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2958534"/>
            <a:ext cx="3056876" cy="3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0168" y="2782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+mn-lt"/>
              </a:rPr>
              <a:t>Positive </a:t>
            </a:r>
            <a:r>
              <a:rPr lang="en-US" sz="2400" b="1" u="sng" dirty="0" smtClean="0">
                <a:latin typeface="+mn-lt"/>
              </a:rPr>
              <a:t>Hydrotropism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toward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water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3570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+mn-lt"/>
              </a:rPr>
              <a:t>Negative Hydrotropism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Away from water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latin typeface="AR JULIAN"/>
              </a:rPr>
              <a:t>Importance of Hydrotropism</a:t>
            </a:r>
            <a:endParaRPr lang="en-US" sz="5200" b="1" dirty="0">
              <a:solidFill>
                <a:schemeClr val="tx1"/>
              </a:solidFill>
              <a:latin typeface="AR JULI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6413500" cy="37692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Roots  search for and grow toward water, because it is </a:t>
            </a:r>
            <a:r>
              <a:rPr lang="en-US" sz="3200" b="1" u="sng" dirty="0">
                <a:solidFill>
                  <a:srgbClr val="00B050"/>
                </a:solidFill>
              </a:rPr>
              <a:t>needed for photosynthesis</a:t>
            </a:r>
            <a:r>
              <a:rPr lang="en-US" sz="3200" dirty="0">
                <a:solidFill>
                  <a:schemeClr val="tx1"/>
                </a:solidFill>
              </a:rPr>
              <a:t> and to </a:t>
            </a:r>
            <a:r>
              <a:rPr lang="en-US" sz="3200" b="1" u="sng" dirty="0">
                <a:solidFill>
                  <a:srgbClr val="00B050"/>
                </a:solidFill>
              </a:rPr>
              <a:t>support cell </a:t>
            </a:r>
            <a:r>
              <a:rPr lang="en-US" sz="3200" b="1" u="sng" dirty="0" smtClean="0">
                <a:solidFill>
                  <a:srgbClr val="00B050"/>
                </a:solidFill>
              </a:rPr>
              <a:t>structure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418"/>
            <a:ext cx="2871613" cy="340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05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Broadway" panose="04040905080B02020502" pitchFamily="82" charset="0"/>
              </a:rPr>
              <a:t>THERMOTROPISM</a:t>
            </a:r>
            <a:endParaRPr lang="en-US" sz="6000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1"/>
            <a:ext cx="784860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b="1" u="sng" dirty="0">
                <a:solidFill>
                  <a:srgbClr val="00B050"/>
                </a:solidFill>
              </a:rPr>
              <a:t>bend toward</a:t>
            </a:r>
            <a:r>
              <a:rPr lang="en-US" sz="3200" dirty="0">
                <a:solidFill>
                  <a:schemeClr val="tx1"/>
                </a:solidFill>
              </a:rPr>
              <a:t> or </a:t>
            </a:r>
            <a:r>
              <a:rPr lang="en-US" sz="3200" b="1" u="sng" dirty="0">
                <a:solidFill>
                  <a:srgbClr val="00B050"/>
                </a:solidFill>
              </a:rPr>
              <a:t>away from </a:t>
            </a:r>
            <a:r>
              <a:rPr lang="en-US" sz="3200" b="1" u="sng" dirty="0" smtClean="0">
                <a:solidFill>
                  <a:srgbClr val="00B050"/>
                </a:solidFill>
              </a:rPr>
              <a:t>heat </a:t>
            </a:r>
            <a:endParaRPr lang="en-US" sz="3200" b="1" u="sng" dirty="0">
              <a:solidFill>
                <a:srgbClr val="00B05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3394364" y="1295400"/>
            <a:ext cx="239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>
                <a:latin typeface="+mn-lt"/>
              </a:rPr>
              <a:t>(“Therm” – “heat”)</a:t>
            </a:r>
          </a:p>
        </p:txBody>
      </p:sp>
      <p:pic>
        <p:nvPicPr>
          <p:cNvPr id="5" name="Picture 11" descr="http://rds.yahoo.com/_ylt=A2KJkewKLJBNawcAslejzbkF/SIG=13f06tl3q/EXP=1301322890/**http%3a/3.bp.blogspot.com/_ZzNIw3ADWQo/S3l09mV1wnI/AAAAAAAAAIY/Mgz3KoYs2I0/s320/DSC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943" y="4114800"/>
            <a:ext cx="4133057" cy="276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0168" y="2782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+mn-lt"/>
              </a:rPr>
              <a:t>Positive </a:t>
            </a:r>
            <a:r>
              <a:rPr lang="en-US" sz="2400" b="1" u="sng" dirty="0" smtClean="0">
                <a:latin typeface="+mn-lt"/>
              </a:rPr>
              <a:t>Thermotropism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toward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heat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50" y="4665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+mn-lt"/>
              </a:rPr>
              <a:t>Negative Thermotropism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Away from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heat</a:t>
            </a:r>
            <a:endParaRPr lang="en-US" sz="2400" b="1" u="sng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2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7778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Importance of Thermotropism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 colder weather </a:t>
            </a:r>
            <a:r>
              <a:rPr lang="en-US" sz="3200" b="1" u="sng" dirty="0" smtClean="0">
                <a:solidFill>
                  <a:srgbClr val="00B050"/>
                </a:solidFill>
              </a:rPr>
              <a:t>helps prevent water loss </a:t>
            </a:r>
            <a:r>
              <a:rPr lang="en-US" sz="3200" dirty="0" smtClean="0">
                <a:solidFill>
                  <a:schemeClr val="tx1"/>
                </a:solidFill>
              </a:rPr>
              <a:t>through stomata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1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oudy Stout" pitchFamily="18" charset="0"/>
              </a:rPr>
              <a:t>Dormancy</a:t>
            </a:r>
            <a:endParaRPr lang="en-US" dirty="0">
              <a:solidFill>
                <a:schemeClr val="tx1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 period of </a:t>
            </a:r>
            <a:r>
              <a:rPr lang="en-US" sz="4800" b="1" u="sng" dirty="0" smtClean="0">
                <a:solidFill>
                  <a:srgbClr val="00B050"/>
                </a:solidFill>
              </a:rPr>
              <a:t>inactivity</a:t>
            </a:r>
            <a:r>
              <a:rPr lang="en-US" sz="4800" dirty="0" smtClean="0">
                <a:solidFill>
                  <a:schemeClr val="tx1"/>
                </a:solidFill>
              </a:rPr>
              <a:t> in a mature seed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b="1" u="sng" dirty="0" smtClean="0">
                <a:solidFill>
                  <a:srgbClr val="00B050"/>
                </a:solidFill>
              </a:rPr>
              <a:t>before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it begins to grow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It’s like the seed is in a </a:t>
            </a:r>
            <a:r>
              <a:rPr lang="en-US" sz="3600" b="1" u="sng" dirty="0" smtClean="0">
                <a:solidFill>
                  <a:srgbClr val="00B050"/>
                </a:solidFill>
              </a:rPr>
              <a:t>“sleep-state”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Remains </a:t>
            </a:r>
            <a:r>
              <a:rPr lang="en-US" sz="3600" b="1" u="sng" dirty="0" smtClean="0">
                <a:solidFill>
                  <a:srgbClr val="00B050"/>
                </a:solidFill>
              </a:rPr>
              <a:t>dormant</a:t>
            </a:r>
            <a:r>
              <a:rPr lang="en-US" sz="3600" dirty="0" smtClean="0">
                <a:solidFill>
                  <a:schemeClr val="tx1"/>
                </a:solidFill>
              </a:rPr>
              <a:t> until conditions are </a:t>
            </a:r>
            <a:r>
              <a:rPr lang="en-US" sz="3600" b="1" u="sng" dirty="0" smtClean="0">
                <a:solidFill>
                  <a:srgbClr val="00B050"/>
                </a:solidFill>
              </a:rPr>
              <a:t>right</a:t>
            </a:r>
            <a:r>
              <a:rPr lang="en-US" sz="3600" dirty="0" smtClean="0">
                <a:solidFill>
                  <a:schemeClr val="tx1"/>
                </a:solidFill>
              </a:rPr>
              <a:t> for growth and development of the new plant.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interactive.usc.edu/membersmedia/ydai/2010/03/14/seed_0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-457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7778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Example of </a:t>
            </a:r>
            <a:r>
              <a:rPr lang="en-US" b="1" dirty="0">
                <a:solidFill>
                  <a:schemeClr val="tx1"/>
                </a:solidFill>
              </a:rPr>
              <a:t>Thermotropism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1449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hlinkClick r:id="rId2"/>
              </a:rPr>
              <a:t>http://plantsinmotion.bio.indiana.edu/plantmotion/movements/nastic/nastic.html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9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Calisto MT" pitchFamily="18" charset="0"/>
              </a:rPr>
              <a:t>Chemotropism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1981200"/>
            <a:ext cx="739775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movement </a:t>
            </a:r>
            <a:r>
              <a:rPr lang="en-US" sz="3200" b="1" u="sng" dirty="0">
                <a:solidFill>
                  <a:srgbClr val="00B050"/>
                </a:solidFill>
              </a:rPr>
              <a:t>caused by chemical </a:t>
            </a:r>
            <a:r>
              <a:rPr lang="en-US" sz="3200" b="1" u="sng" dirty="0" smtClean="0">
                <a:solidFill>
                  <a:srgbClr val="00B050"/>
                </a:solidFill>
              </a:rPr>
              <a:t>stimuli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3048000" y="12954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(“Chemo” – </a:t>
            </a:r>
            <a:r>
              <a:rPr lang="en-US" sz="2000" b="1" dirty="0" smtClean="0">
                <a:latin typeface="+mn-lt"/>
              </a:rPr>
              <a:t>chemical)</a:t>
            </a:r>
            <a:endParaRPr lang="en-US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68" y="2782669"/>
            <a:ext cx="5382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n-lt"/>
              </a:rPr>
              <a:t>Positive </a:t>
            </a:r>
            <a:r>
              <a:rPr lang="en-US" sz="2400" b="1" u="sng" dirty="0" smtClean="0">
                <a:latin typeface="+mn-lt"/>
              </a:rPr>
              <a:t>Chemotropism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>
                <a:solidFill>
                  <a:srgbClr val="00B050"/>
                </a:solidFill>
                <a:latin typeface="+mn-lt"/>
              </a:rPr>
              <a:t>toward </a:t>
            </a:r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high nutrient soil </a:t>
            </a:r>
            <a:r>
              <a:rPr lang="en-US" sz="2400" dirty="0" smtClean="0">
                <a:latin typeface="+mn-lt"/>
              </a:rPr>
              <a:t>(healthy soil)</a:t>
            </a:r>
            <a:endParaRPr lang="en-US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386" y="4191000"/>
            <a:ext cx="6165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n-lt"/>
              </a:rPr>
              <a:t>Negative Chemotropism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  <a:p>
            <a:r>
              <a:rPr lang="en-US" sz="2400" b="1" u="sng" dirty="0" smtClean="0">
                <a:solidFill>
                  <a:srgbClr val="00B050"/>
                </a:solidFill>
                <a:latin typeface="+mn-lt"/>
              </a:rPr>
              <a:t>Away from low nutrient soil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(unhealthy soil)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5777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IMPORTANCE OF CHEMOTROPISM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44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Helps </a:t>
            </a:r>
            <a:r>
              <a:rPr lang="en-US" sz="4400" b="1" u="sng" dirty="0" smtClean="0">
                <a:solidFill>
                  <a:srgbClr val="00B050"/>
                </a:solidFill>
              </a:rPr>
              <a:t>control and regulate growth and development </a:t>
            </a:r>
            <a:r>
              <a:rPr lang="en-US" sz="4400" dirty="0" smtClean="0">
                <a:solidFill>
                  <a:schemeClr val="tx1"/>
                </a:solidFill>
              </a:rPr>
              <a:t>of plant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1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Example of Chemotropism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4144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hlinkClick r:id="rId2"/>
              </a:rPr>
              <a:t>http://www.yteach.co.za/page.php/resources/view_all?id=auxins_tropisms_nastic_movements_taxes_gametes_fototropism_geotropism_chemotropism_thigmotropism_photonastic_termonastic_seismonastic_movement_t_page_16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9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ds.yahoo.com/_ylt=A2KJkK3UJpBNA3kATc.jzbkF/SIG=165etl0dj/EXP=1301321556/**http%3a/static.letsbuyit.com/filer/images/uk/products/original/198/73/bent-tree-trunks-from-soil-creep-an-example-of-geotropism-or-gravitotropism-oregon-usa-photogr-198731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47255"/>
            <a:ext cx="41148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57778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Goudy Stout" pitchFamily="18" charset="0"/>
              </a:rPr>
              <a:t>Changes in the Environment</a:t>
            </a:r>
            <a:endParaRPr lang="en-US" dirty="0">
              <a:solidFill>
                <a:schemeClr val="tx1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can </a:t>
            </a:r>
            <a:r>
              <a:rPr lang="en-US" sz="4400" b="1" u="sng" dirty="0" smtClean="0">
                <a:solidFill>
                  <a:srgbClr val="00B050"/>
                </a:solidFill>
              </a:rPr>
              <a:t>affect</a:t>
            </a:r>
            <a:r>
              <a:rPr lang="en-US" sz="4400" dirty="0" smtClean="0">
                <a:solidFill>
                  <a:schemeClr val="tx1"/>
                </a:solidFill>
              </a:rPr>
              <a:t> the </a:t>
            </a:r>
            <a:r>
              <a:rPr lang="en-US" sz="4400" b="1" u="sng" dirty="0" smtClean="0">
                <a:solidFill>
                  <a:srgbClr val="00B050"/>
                </a:solidFill>
              </a:rPr>
              <a:t>survival</a:t>
            </a:r>
            <a:r>
              <a:rPr lang="en-US" sz="4400" dirty="0" smtClean="0">
                <a:solidFill>
                  <a:schemeClr val="tx1"/>
                </a:solidFill>
              </a:rPr>
              <a:t> of individual organisms and entire species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These changes are called </a:t>
            </a:r>
            <a:r>
              <a:rPr lang="en-US" sz="4000" b="1" u="sng" dirty="0" smtClean="0">
                <a:solidFill>
                  <a:srgbClr val="00B050"/>
                </a:solidFill>
              </a:rPr>
              <a:t>external factors</a:t>
            </a:r>
          </a:p>
          <a:p>
            <a:pPr lvl="2"/>
            <a:r>
              <a:rPr lang="en-US" sz="4000" dirty="0" smtClean="0">
                <a:solidFill>
                  <a:schemeClr val="tx1"/>
                </a:solidFill>
              </a:rPr>
              <a:t>Examples are </a:t>
            </a:r>
            <a:r>
              <a:rPr lang="en-US" sz="4000" b="1" u="sng" dirty="0" smtClean="0">
                <a:solidFill>
                  <a:srgbClr val="00B050"/>
                </a:solidFill>
              </a:rPr>
              <a:t>light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intensity, </a:t>
            </a:r>
            <a:r>
              <a:rPr lang="en-US" sz="4000" b="1" u="sng" dirty="0" smtClean="0">
                <a:solidFill>
                  <a:srgbClr val="00B050"/>
                </a:solidFill>
              </a:rPr>
              <a:t>day length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b="1" u="sng" dirty="0" smtClean="0">
                <a:solidFill>
                  <a:srgbClr val="00B050"/>
                </a:solidFill>
              </a:rPr>
              <a:t>gravity</a:t>
            </a:r>
            <a:r>
              <a:rPr lang="en-US" sz="4000" dirty="0" smtClean="0">
                <a:solidFill>
                  <a:schemeClr val="tx1"/>
                </a:solidFill>
              </a:rPr>
              <a:t>, and </a:t>
            </a:r>
            <a:r>
              <a:rPr lang="en-US" sz="4000" b="1" u="sng" dirty="0" smtClean="0">
                <a:solidFill>
                  <a:srgbClr val="00B050"/>
                </a:solidFill>
              </a:rPr>
              <a:t>temperature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lvl="2"/>
            <a:endParaRPr lang="en-US" sz="38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676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819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1219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85800" y="2514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371600" y="27432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There are many types of tropisms 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 Phototropism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 Geotropism	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Thigmotropism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 Hydrotropism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 Chemotropism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+mn-lt"/>
              </a:rPr>
              <a:t> Thermotropism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  <a:buFontTx/>
              <a:buChar char="•"/>
            </a:pPr>
            <a:endParaRPr lang="en-US" sz="20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810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4343400" y="3657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886200" y="480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43434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029200" y="3962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3 main types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2000" y="609600"/>
            <a:ext cx="7239000" cy="2246313"/>
          </a:xfrm>
          <a:prstGeom prst="rect">
            <a:avLst/>
          </a:prstGeom>
          <a:noFill/>
          <a:ln w="158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latin typeface="AR CHRISTY" pitchFamily="2" charset="0"/>
              </a:rPr>
              <a:t>TROPISM</a:t>
            </a:r>
          </a:p>
          <a:p>
            <a:pPr algn="ctr"/>
            <a:r>
              <a:rPr lang="en-US" sz="3200" dirty="0">
                <a:latin typeface="+mn-lt"/>
              </a:rPr>
              <a:t>Plant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growth</a:t>
            </a:r>
            <a:r>
              <a:rPr lang="en-US" sz="3200" dirty="0" smtClean="0">
                <a:latin typeface="+mn-lt"/>
              </a:rPr>
              <a:t> or </a:t>
            </a:r>
            <a:r>
              <a:rPr lang="en-US" sz="3200" b="1" u="sng" dirty="0" smtClean="0">
                <a:solidFill>
                  <a:srgbClr val="00B050"/>
                </a:solidFill>
                <a:latin typeface="+mn-lt"/>
              </a:rPr>
              <a:t>turning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in </a:t>
            </a:r>
            <a:r>
              <a:rPr lang="en-US" sz="3200" b="1" u="sng" dirty="0">
                <a:solidFill>
                  <a:srgbClr val="00B050"/>
                </a:solidFill>
                <a:latin typeface="+mn-lt"/>
              </a:rPr>
              <a:t>response</a:t>
            </a:r>
            <a:r>
              <a:rPr lang="en-US" sz="3200" dirty="0">
                <a:latin typeface="+mn-lt"/>
              </a:rPr>
              <a:t> to </a:t>
            </a:r>
            <a:r>
              <a:rPr lang="en-US" sz="3200" dirty="0" smtClean="0">
                <a:latin typeface="+mn-lt"/>
              </a:rPr>
              <a:t>an environmental </a:t>
            </a:r>
            <a:r>
              <a:rPr lang="en-US" sz="3200" b="1" u="sng" dirty="0">
                <a:solidFill>
                  <a:srgbClr val="00B050"/>
                </a:solidFill>
                <a:latin typeface="+mn-lt"/>
              </a:rPr>
              <a:t>stimulus</a:t>
            </a:r>
            <a:r>
              <a:rPr lang="en-US" sz="3200" dirty="0">
                <a:latin typeface="+mn-lt"/>
              </a:rPr>
              <a:t> </a:t>
            </a:r>
          </a:p>
          <a:p>
            <a:pPr algn="ctr"/>
            <a:r>
              <a:rPr lang="en-US" sz="1600" i="1" dirty="0">
                <a:latin typeface="+mn-lt"/>
              </a:rPr>
              <a:t>(“</a:t>
            </a:r>
            <a:r>
              <a:rPr lang="en-US" sz="1600" i="1" dirty="0" err="1">
                <a:latin typeface="+mn-lt"/>
              </a:rPr>
              <a:t>tropo</a:t>
            </a:r>
            <a:r>
              <a:rPr lang="en-US" sz="1600" i="1" dirty="0">
                <a:latin typeface="+mn-lt"/>
              </a:rPr>
              <a:t>” – ”turn”) </a:t>
            </a:r>
          </a:p>
        </p:txBody>
      </p:sp>
      <p:pic>
        <p:nvPicPr>
          <p:cNvPr id="8205" name="Picture 12" descr="C:\Users\Heidinty\AppData\Local\Microsoft\Windows\Temporary Internet Files\Content.IE5\72897IU3\MC9003597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626" y="3200400"/>
            <a:ext cx="279737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6" grpId="0"/>
      <p:bldP spid="3098" grpId="0"/>
      <p:bldP spid="3099" grpId="0" animBg="1"/>
      <p:bldP spid="3100" grpId="0" animBg="1"/>
      <p:bldP spid="3101" grpId="0" animBg="1"/>
      <p:bldP spid="3103" grpId="0" animBg="1"/>
      <p:bldP spid="310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oudy Stout" pitchFamily="18" charset="0"/>
              </a:rPr>
              <a:t>Tropism can be…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POSITIVE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1600" y="2743200"/>
            <a:ext cx="3017520" cy="338296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If the plant moves </a:t>
            </a:r>
            <a:r>
              <a:rPr lang="en-US" sz="3600" b="1" u="sng" dirty="0" smtClean="0">
                <a:solidFill>
                  <a:srgbClr val="00B050"/>
                </a:solidFill>
              </a:rPr>
              <a:t>TOWARD the stimulus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NEGATIVE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If the plant moves </a:t>
            </a:r>
            <a:r>
              <a:rPr lang="en-US" sz="3600" b="1" u="sng" dirty="0" smtClean="0">
                <a:solidFill>
                  <a:srgbClr val="00B050"/>
                </a:solidFill>
              </a:rPr>
              <a:t>AWAY from the stimulus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B050"/>
                </a:solidFill>
                <a:latin typeface="Ravie" pitchFamily="82" charset="0"/>
              </a:rPr>
              <a:t>PHOTOTROPISM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66800" y="14478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B050"/>
                </a:solidFill>
                <a:latin typeface="+mn-lt"/>
              </a:rPr>
              <a:t>Movement</a:t>
            </a:r>
            <a:r>
              <a:rPr lang="en-US" sz="3600" dirty="0" smtClean="0">
                <a:latin typeface="+mn-lt"/>
              </a:rPr>
              <a:t> of plants </a:t>
            </a:r>
            <a:r>
              <a:rPr lang="en-US" sz="3600" b="1" u="sng" dirty="0" smtClean="0">
                <a:solidFill>
                  <a:srgbClr val="00B050"/>
                </a:solidFill>
                <a:latin typeface="+mn-lt"/>
              </a:rPr>
              <a:t>toward light 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5486400" y="175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3200400" y="10668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(“Photo” – light)</a:t>
            </a:r>
          </a:p>
        </p:txBody>
      </p:sp>
      <p:pic>
        <p:nvPicPr>
          <p:cNvPr id="12296" name="Picture 12" descr="Phototropi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0"/>
            <a:ext cx="243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0" y="3657600"/>
            <a:ext cx="6553200" cy="1371600"/>
          </a:xfrm>
          <a:prstGeom prst="rect">
            <a:avLst/>
          </a:prstGeom>
        </p:spPr>
        <p:txBody>
          <a:bodyPr/>
          <a:lstStyle/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Phototropism</a:t>
            </a:r>
          </a:p>
          <a:p>
            <a:pPr marL="349250" lvl="0" indent="-349250" eaLnBrk="0" hangingPunct="0">
              <a:spcBef>
                <a:spcPts val="1800"/>
              </a:spcBef>
            </a:pP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Stem tip </a:t>
            </a:r>
            <a:r>
              <a:rPr lang="en-US" sz="2800" dirty="0" smtClean="0">
                <a:latin typeface="+mn-lt"/>
              </a:rPr>
              <a:t>growing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TOWARD</a:t>
            </a:r>
            <a:r>
              <a:rPr lang="en-US" sz="2800" dirty="0" smtClean="0">
                <a:latin typeface="+mn-lt"/>
              </a:rPr>
              <a:t> the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light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5334000"/>
            <a:ext cx="6705600" cy="1371600"/>
          </a:xfrm>
          <a:prstGeom prst="rect">
            <a:avLst/>
          </a:prstGeom>
        </p:spPr>
        <p:txBody>
          <a:bodyPr/>
          <a:lstStyle/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Phototropism</a:t>
            </a:r>
          </a:p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Root tip </a:t>
            </a:r>
            <a:r>
              <a:rPr lang="en-US" sz="2800" dirty="0" smtClean="0">
                <a:latin typeface="+mn-lt"/>
              </a:rPr>
              <a:t>growing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AWAY from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the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</a:rPr>
              <a:t>light</a:t>
            </a:r>
          </a:p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o the ligh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AR JULIAN" pitchFamily="2" charset="0"/>
              </a:rPr>
              <a:t>IMPORTANCE OF PHOTOTROPISM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143000" y="12192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B050"/>
                </a:solidFill>
                <a:latin typeface="+mn-lt"/>
              </a:rPr>
              <a:t>Helps</a:t>
            </a:r>
            <a:r>
              <a:rPr lang="en-US" sz="3600" dirty="0" smtClean="0">
                <a:latin typeface="+mn-lt"/>
              </a:rPr>
              <a:t> leaves </a:t>
            </a:r>
            <a:r>
              <a:rPr lang="en-US" sz="3600" b="1" u="sng" dirty="0" smtClean="0">
                <a:solidFill>
                  <a:srgbClr val="00B050"/>
                </a:solidFill>
                <a:latin typeface="+mn-lt"/>
              </a:rPr>
              <a:t>be </a:t>
            </a:r>
            <a:r>
              <a:rPr lang="en-US" sz="3600" b="1" u="sng" dirty="0">
                <a:solidFill>
                  <a:srgbClr val="00B050"/>
                </a:solidFill>
                <a:latin typeface="+mn-lt"/>
              </a:rPr>
              <a:t>in </a:t>
            </a:r>
            <a:r>
              <a:rPr lang="en-US" sz="3600" dirty="0">
                <a:latin typeface="+mn-lt"/>
              </a:rPr>
              <a:t>the </a:t>
            </a:r>
            <a:r>
              <a:rPr lang="en-US" sz="3600" b="1" u="sng" dirty="0">
                <a:solidFill>
                  <a:srgbClr val="00B050"/>
                </a:solidFill>
                <a:latin typeface="+mn-lt"/>
              </a:rPr>
              <a:t>best</a:t>
            </a:r>
            <a:r>
              <a:rPr lang="en-US" sz="3600" dirty="0">
                <a:latin typeface="+mn-lt"/>
              </a:rPr>
              <a:t> </a:t>
            </a:r>
            <a:r>
              <a:rPr lang="en-US" sz="3600" b="1" u="sng" dirty="0">
                <a:solidFill>
                  <a:srgbClr val="00B050"/>
                </a:solidFill>
                <a:latin typeface="+mn-lt"/>
              </a:rPr>
              <a:t>position</a:t>
            </a:r>
            <a:r>
              <a:rPr lang="en-US" sz="3600" dirty="0">
                <a:latin typeface="+mn-lt"/>
              </a:rPr>
              <a:t> possible to receive </a:t>
            </a:r>
            <a:r>
              <a:rPr lang="en-US" sz="3600" dirty="0" smtClean="0">
                <a:latin typeface="+mn-lt"/>
              </a:rPr>
              <a:t>enough </a:t>
            </a:r>
            <a:r>
              <a:rPr lang="en-US" sz="3600" dirty="0">
                <a:latin typeface="+mn-lt"/>
              </a:rPr>
              <a:t>light </a:t>
            </a:r>
            <a:r>
              <a:rPr lang="en-US" sz="3600" b="1" u="sng" dirty="0">
                <a:solidFill>
                  <a:srgbClr val="00B050"/>
                </a:solidFill>
                <a:latin typeface="+mn-lt"/>
              </a:rPr>
              <a:t>for photosynthesis</a:t>
            </a:r>
          </a:p>
        </p:txBody>
      </p:sp>
      <p:pic>
        <p:nvPicPr>
          <p:cNvPr id="14342" name="Picture 7" descr="http://rds.yahoo.com/_ylt=A2KJke0BJJBNgkUArD6jzbkF/SIG=136k9e2ab/EXP=1301320833/**http%3a/www.darienps.org/teachers/otterspoor/botany/tropisms/Gravitropismw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atin typeface="AR JULIAN" pitchFamily="2" charset="0"/>
              </a:rPr>
              <a:t>EXAMPLES </a:t>
            </a:r>
            <a:r>
              <a:rPr lang="en-US" sz="6000" b="1" dirty="0">
                <a:latin typeface="AR JULIAN" pitchFamily="2" charset="0"/>
              </a:rPr>
              <a:t>OF PHOTOTROPISM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449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hlinkClick r:id="rId2"/>
              </a:rPr>
              <a:t>http://www.youtube.com/watch?NR=1&amp;v=KQOC_bPrqFs&amp;safety_mode=true&amp;persist_safety_mode=1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b="1" dirty="0">
                <a:solidFill>
                  <a:srgbClr val="00B050"/>
                </a:solidFill>
                <a:hlinkClick r:id="rId3"/>
              </a:rPr>
              <a:t>http://www.youtube.com/watch?v=Ze8NV7cvW8k&amp;feature=results_main&amp;playnext=1&amp;list=PL5464C68C7644DD4D&amp;safety_mode=true&amp;persist_safety_mode=1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0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Wildflower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9635F5E94C478CE7A64B977E5B59" ma:contentTypeVersion="1" ma:contentTypeDescription="Create a new document." ma:contentTypeScope="" ma:versionID="18e1ecc7b619bcc9950c69964cbb907b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Pre AP</Value>
    </Resource_x0020_Type>
  </documentManagement>
</p:properties>
</file>

<file path=customXml/itemProps1.xml><?xml version="1.0" encoding="utf-8"?>
<ds:datastoreItem xmlns:ds="http://schemas.openxmlformats.org/officeDocument/2006/customXml" ds:itemID="{C9077420-55BF-4260-8F97-DFAF743BB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06B1764-4294-4F07-90F8-122362BB9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23D0C-4B81-42D5-A6CE-2A0E7A4F2D7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3dad766c-9e36-455d-8d7c-234eca89fec7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1669</TotalTime>
  <Words>491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Wildflowers</vt:lpstr>
      <vt:lpstr>Slide 1</vt:lpstr>
      <vt:lpstr>Dormancy</vt:lpstr>
      <vt:lpstr>Changes in the Environment</vt:lpstr>
      <vt:lpstr>Slide 4</vt:lpstr>
      <vt:lpstr>Tropism can be…</vt:lpstr>
      <vt:lpstr>Slide 6</vt:lpstr>
      <vt:lpstr>Slide 7</vt:lpstr>
      <vt:lpstr>Slide 8</vt:lpstr>
      <vt:lpstr>Slide 9</vt:lpstr>
      <vt:lpstr>Slide 10</vt:lpstr>
      <vt:lpstr>Slide 11</vt:lpstr>
      <vt:lpstr>EXAMPLES OF GEOTROPISM</vt:lpstr>
      <vt:lpstr>Slide 13</vt:lpstr>
      <vt:lpstr>Slide 14</vt:lpstr>
      <vt:lpstr>EXAMPLES OF THIGMOTROPISM</vt:lpstr>
      <vt:lpstr>Slide 16</vt:lpstr>
      <vt:lpstr>Importance of Hydrotropism</vt:lpstr>
      <vt:lpstr>THERMOTROPISM</vt:lpstr>
      <vt:lpstr>Importance of Thermotropism</vt:lpstr>
      <vt:lpstr>Example of Thermotropism</vt:lpstr>
      <vt:lpstr>Chemotropism</vt:lpstr>
      <vt:lpstr>IMPORTANCE OF CHEMOTROPISM</vt:lpstr>
      <vt:lpstr>Example of Chemotropism</vt:lpstr>
      <vt:lpstr>Slide 24</vt:lpstr>
    </vt:vector>
  </TitlesOfParts>
  <Company>Global Symphony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tropism powerpoint</dc:title>
  <dc:creator>bharat</dc:creator>
  <cp:lastModifiedBy>ahawks</cp:lastModifiedBy>
  <cp:revision>82</cp:revision>
  <dcterms:created xsi:type="dcterms:W3CDTF">2010-06-14T10:24:45Z</dcterms:created>
  <dcterms:modified xsi:type="dcterms:W3CDTF">2013-10-22T17:32:32Z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0x010100A60D9635F5E94C478CE7A64B977E5B59</vt:lpwstr>
  </property>
</Properties>
</file>