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87" r:id="rId3"/>
    <p:sldId id="258" r:id="rId4"/>
    <p:sldId id="259" r:id="rId5"/>
    <p:sldId id="260" r:id="rId6"/>
    <p:sldId id="265" r:id="rId7"/>
    <p:sldId id="267" r:id="rId8"/>
    <p:sldId id="268" r:id="rId9"/>
    <p:sldId id="269" r:id="rId10"/>
    <p:sldId id="270" r:id="rId11"/>
    <p:sldId id="271" r:id="rId12"/>
    <p:sldId id="272" r:id="rId13"/>
    <p:sldId id="273" r:id="rId14"/>
    <p:sldId id="274" r:id="rId15"/>
    <p:sldId id="275" r:id="rId16"/>
    <p:sldId id="285" r:id="rId17"/>
    <p:sldId id="286"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9900CC"/>
    <a:srgbClr val="3333CC"/>
    <a:srgbClr val="FF0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2" autoAdjust="0"/>
    <p:restoredTop sz="94660"/>
  </p:normalViewPr>
  <p:slideViewPr>
    <p:cSldViewPr>
      <p:cViewPr varScale="1">
        <p:scale>
          <a:sx n="71" d="100"/>
          <a:sy n="71" d="100"/>
        </p:scale>
        <p:origin x="-120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1DF7847-B1E4-4BB1-8FB3-3DEE8ABEE88C}" type="datetimeFigureOut">
              <a:rPr lang="en-US"/>
              <a:pPr>
                <a:defRPr/>
              </a:pPr>
              <a:t>11/7/2014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5317028-E358-4041-9D93-614E78A243E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871CF8-8FC8-477A-85F6-663F7204CE8D}" type="slidenum">
              <a:rPr lang="en-US" smtClean="0"/>
              <a:pPr/>
              <a:t>16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188460-3C06-4C36-A989-DBCA995C168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604F94-8131-41F0-A4ED-A0C6F94853A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2590FD-B435-40F0-B710-196F41D1B19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D3440F-6195-402B-BCD5-F861719EADA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F4EBF6-9F25-4A3D-BC7C-29C25AA9AE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850BC9-9ABF-4A4A-AE5B-30C4201DCA5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1A8913C-484B-43D5-AEFF-E6F1A932927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40F3EAE-5694-4C11-A9AA-666FE43082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0D08CF7-8FC5-44C1-9C68-A9277AE895D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704441-77EB-4F03-9835-2E76A17759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E4017C-DE45-4C9D-8482-DFC46F67693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4514C75-5CB2-4DC0-81FC-C677E7EDC50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heat"/>
          <p:cNvPicPr>
            <a:picLocks noChangeAspect="1" noChangeArrowheads="1"/>
          </p:cNvPicPr>
          <p:nvPr/>
        </p:nvPicPr>
        <p:blipFill>
          <a:blip r:embed="rId2" cstate="print"/>
          <a:srcRect/>
          <a:stretch>
            <a:fillRect/>
          </a:stretch>
        </p:blipFill>
        <p:spPr bwMode="auto">
          <a:xfrm>
            <a:off x="398463" y="457200"/>
            <a:ext cx="7488237" cy="4953000"/>
          </a:xfrm>
          <a:prstGeom prst="rect">
            <a:avLst/>
          </a:prstGeom>
          <a:noFill/>
          <a:ln w="9525">
            <a:noFill/>
            <a:miter lim="800000"/>
            <a:headEnd/>
            <a:tailEnd/>
          </a:ln>
        </p:spPr>
      </p:pic>
      <p:sp>
        <p:nvSpPr>
          <p:cNvPr id="2051" name="Rectangle 3"/>
          <p:cNvSpPr>
            <a:spLocks noGrp="1" noChangeArrowheads="1"/>
          </p:cNvSpPr>
          <p:nvPr>
            <p:ph type="subTitle" idx="1"/>
          </p:nvPr>
        </p:nvSpPr>
        <p:spPr>
          <a:xfrm>
            <a:off x="990600" y="2667000"/>
            <a:ext cx="6400800" cy="1752600"/>
          </a:xfrm>
        </p:spPr>
        <p:txBody>
          <a:bodyPr/>
          <a:lstStyle/>
          <a:p>
            <a:pPr eaLnBrk="1" hangingPunct="1"/>
            <a:r>
              <a:rPr lang="en-US" b="1" smtClean="0"/>
              <a:t>Thermal Energy </a:t>
            </a:r>
          </a:p>
          <a:p>
            <a:pPr eaLnBrk="1" hangingPunct="1"/>
            <a:r>
              <a:rPr lang="en-US" b="1" smtClean="0"/>
              <a:t>&amp;</a:t>
            </a:r>
          </a:p>
          <a:p>
            <a:pPr eaLnBrk="1" hangingPunct="1"/>
            <a:r>
              <a:rPr lang="en-US" b="1" smtClean="0"/>
              <a:t>Heat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smtClean="0">
                <a:solidFill>
                  <a:srgbClr val="0000CC"/>
                </a:solidFill>
              </a:rPr>
              <a:t>Conduction</a:t>
            </a:r>
          </a:p>
        </p:txBody>
      </p:sp>
      <p:sp>
        <p:nvSpPr>
          <p:cNvPr id="11267" name="Rectangle 3"/>
          <p:cNvSpPr>
            <a:spLocks noGrp="1" noChangeArrowheads="1"/>
          </p:cNvSpPr>
          <p:nvPr>
            <p:ph type="body" idx="1"/>
          </p:nvPr>
        </p:nvSpPr>
        <p:spPr>
          <a:xfrm>
            <a:off x="1752600" y="1295400"/>
            <a:ext cx="7391400" cy="5334000"/>
          </a:xfrm>
        </p:spPr>
        <p:txBody>
          <a:bodyPr/>
          <a:lstStyle/>
          <a:p>
            <a:pPr eaLnBrk="1" hangingPunct="1"/>
            <a:r>
              <a:rPr lang="en-US" smtClean="0"/>
              <a:t>Heat transferred from one particle of matter to another </a:t>
            </a:r>
            <a:r>
              <a:rPr lang="en-US" b="1" i="1" u="sng" smtClean="0">
                <a:solidFill>
                  <a:srgbClr val="FF0066"/>
                </a:solidFill>
              </a:rPr>
              <a:t>w/o</a:t>
            </a:r>
            <a:r>
              <a:rPr lang="en-US" i="1" smtClean="0">
                <a:solidFill>
                  <a:srgbClr val="FF0066"/>
                </a:solidFill>
              </a:rPr>
              <a:t> the movement of matter</a:t>
            </a:r>
          </a:p>
          <a:p>
            <a:pPr lvl="1" eaLnBrk="1" hangingPunct="1"/>
            <a:r>
              <a:rPr lang="en-US" smtClean="0"/>
              <a:t>Example – </a:t>
            </a:r>
            <a:r>
              <a:rPr lang="en-US" i="1" u="sng" smtClean="0"/>
              <a:t>metal spoon in pot of water on electric stove</a:t>
            </a:r>
            <a:r>
              <a:rPr lang="en-US" smtClean="0"/>
              <a:t> = fast moving particles in electric burner collide w/ slow moving particles in pot. Transfer of heat causes pot’s particles to move faster, then pot’s particles collide w/ particles in spoon.  Particles move faster causing spoon to become hotter. </a:t>
            </a:r>
          </a:p>
        </p:txBody>
      </p:sp>
      <p:pic>
        <p:nvPicPr>
          <p:cNvPr id="11268" name="Picture 4" descr="pot-on-stove_300"/>
          <p:cNvPicPr>
            <a:picLocks noChangeAspect="1" noChangeArrowheads="1"/>
          </p:cNvPicPr>
          <p:nvPr/>
        </p:nvPicPr>
        <p:blipFill>
          <a:blip r:embed="rId2" cstate="print"/>
          <a:srcRect/>
          <a:stretch>
            <a:fillRect/>
          </a:stretch>
        </p:blipFill>
        <p:spPr bwMode="auto">
          <a:xfrm>
            <a:off x="0" y="0"/>
            <a:ext cx="1833563" cy="2181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971800" y="304800"/>
            <a:ext cx="5867400" cy="1143000"/>
          </a:xfrm>
        </p:spPr>
        <p:txBody>
          <a:bodyPr/>
          <a:lstStyle/>
          <a:p>
            <a:pPr eaLnBrk="1" hangingPunct="1"/>
            <a:r>
              <a:rPr lang="en-US" b="1" smtClean="0">
                <a:solidFill>
                  <a:srgbClr val="0000CC"/>
                </a:solidFill>
              </a:rPr>
              <a:t>Convection</a:t>
            </a:r>
          </a:p>
        </p:txBody>
      </p:sp>
      <p:sp>
        <p:nvSpPr>
          <p:cNvPr id="12291" name="Rectangle 3"/>
          <p:cNvSpPr>
            <a:spLocks noGrp="1" noChangeArrowheads="1"/>
          </p:cNvSpPr>
          <p:nvPr>
            <p:ph type="body" idx="1"/>
          </p:nvPr>
        </p:nvSpPr>
        <p:spPr>
          <a:xfrm>
            <a:off x="914400" y="2332038"/>
            <a:ext cx="8229600" cy="4525962"/>
          </a:xfrm>
        </p:spPr>
        <p:txBody>
          <a:bodyPr/>
          <a:lstStyle/>
          <a:p>
            <a:pPr eaLnBrk="1" hangingPunct="1">
              <a:lnSpc>
                <a:spcPct val="90000"/>
              </a:lnSpc>
            </a:pPr>
            <a:r>
              <a:rPr lang="en-US" sz="3600" smtClean="0"/>
              <a:t>Heat transferred by the </a:t>
            </a:r>
            <a:r>
              <a:rPr lang="en-US" sz="3600" i="1" smtClean="0">
                <a:solidFill>
                  <a:srgbClr val="FF0066"/>
                </a:solidFill>
              </a:rPr>
              <a:t>movement of currents within a fluid</a:t>
            </a:r>
          </a:p>
          <a:p>
            <a:pPr lvl="1" eaLnBrk="1" hangingPunct="1">
              <a:lnSpc>
                <a:spcPct val="90000"/>
              </a:lnSpc>
            </a:pPr>
            <a:r>
              <a:rPr lang="en-US" sz="3200" smtClean="0"/>
              <a:t>Example – water at bottom of pot heated, particles move faster.  Particles move farther apart causing heated water to become less dense. Heated water will rise in pot. Surrounding cooler water sinks into it’s place creating a circular motion called a </a:t>
            </a:r>
            <a:r>
              <a:rPr lang="en-US" sz="3200" b="1" u="sng" smtClean="0">
                <a:solidFill>
                  <a:schemeClr val="accent2"/>
                </a:solidFill>
              </a:rPr>
              <a:t>convection current</a:t>
            </a:r>
            <a:endParaRPr lang="en-US" sz="3200" smtClean="0">
              <a:solidFill>
                <a:schemeClr val="accent2"/>
              </a:solidFill>
            </a:endParaRPr>
          </a:p>
        </p:txBody>
      </p:sp>
      <p:pic>
        <p:nvPicPr>
          <p:cNvPr id="12292" name="Picture 4" descr="Convection"/>
          <p:cNvPicPr>
            <a:picLocks noChangeAspect="1" noChangeArrowheads="1"/>
          </p:cNvPicPr>
          <p:nvPr/>
        </p:nvPicPr>
        <p:blipFill>
          <a:blip r:embed="rId2" cstate="print"/>
          <a:srcRect/>
          <a:stretch>
            <a:fillRect/>
          </a:stretch>
        </p:blipFill>
        <p:spPr bwMode="auto">
          <a:xfrm>
            <a:off x="0" y="0"/>
            <a:ext cx="3505200" cy="233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smtClean="0">
                <a:solidFill>
                  <a:srgbClr val="0000CC"/>
                </a:solidFill>
              </a:rPr>
              <a:t>Radiation</a:t>
            </a:r>
          </a:p>
        </p:txBody>
      </p:sp>
      <p:sp>
        <p:nvSpPr>
          <p:cNvPr id="13315" name="Rectangle 3"/>
          <p:cNvSpPr>
            <a:spLocks noGrp="1" noChangeArrowheads="1"/>
          </p:cNvSpPr>
          <p:nvPr>
            <p:ph type="body" idx="1"/>
          </p:nvPr>
        </p:nvSpPr>
        <p:spPr/>
        <p:txBody>
          <a:bodyPr/>
          <a:lstStyle/>
          <a:p>
            <a:pPr eaLnBrk="1" hangingPunct="1"/>
            <a:r>
              <a:rPr lang="en-US" sz="3600" smtClean="0"/>
              <a:t>The transfer of energy by electromagnetic waves</a:t>
            </a:r>
          </a:p>
          <a:p>
            <a:pPr lvl="1" eaLnBrk="1" hangingPunct="1"/>
            <a:r>
              <a:rPr lang="en-US" sz="3200" smtClean="0"/>
              <a:t>Example – radiation from a fireplace can be felt across a room</a:t>
            </a:r>
          </a:p>
        </p:txBody>
      </p:sp>
      <p:pic>
        <p:nvPicPr>
          <p:cNvPr id="13316" name="Picture 4" descr="fireplace-main_Full"/>
          <p:cNvPicPr>
            <a:picLocks noChangeAspect="1" noChangeArrowheads="1"/>
          </p:cNvPicPr>
          <p:nvPr/>
        </p:nvPicPr>
        <p:blipFill>
          <a:blip r:embed="rId2" cstate="print"/>
          <a:srcRect/>
          <a:stretch>
            <a:fillRect/>
          </a:stretch>
        </p:blipFill>
        <p:spPr bwMode="auto">
          <a:xfrm>
            <a:off x="1828800" y="3862388"/>
            <a:ext cx="5334000" cy="2995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smtClean="0"/>
          </a:p>
        </p:txBody>
      </p:sp>
      <p:sp>
        <p:nvSpPr>
          <p:cNvPr id="14339" name="Rectangle 3"/>
          <p:cNvSpPr>
            <a:spLocks noGrp="1" noChangeArrowheads="1"/>
          </p:cNvSpPr>
          <p:nvPr>
            <p:ph type="body" idx="1"/>
          </p:nvPr>
        </p:nvSpPr>
        <p:spPr/>
        <p:txBody>
          <a:bodyPr/>
          <a:lstStyle/>
          <a:p>
            <a:pPr eaLnBrk="1" hangingPunct="1"/>
            <a:endParaRPr lang="en-US" smtClean="0"/>
          </a:p>
        </p:txBody>
      </p:sp>
      <p:pic>
        <p:nvPicPr>
          <p:cNvPr id="14340" name="Picture 4" descr="ccr"/>
          <p:cNvPicPr>
            <a:picLocks noChangeAspect="1" noChangeArrowheads="1"/>
          </p:cNvPicPr>
          <p:nvPr/>
        </p:nvPicPr>
        <p:blipFill>
          <a:blip r:embed="rId2" cstate="print"/>
          <a:srcRect/>
          <a:stretch>
            <a:fillRect/>
          </a:stretch>
        </p:blipFill>
        <p:spPr bwMode="auto">
          <a:xfrm>
            <a:off x="1295400" y="1066800"/>
            <a:ext cx="6343650" cy="4778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_one_way_sign"/>
          <p:cNvPicPr>
            <a:picLocks noChangeAspect="1" noChangeArrowheads="1"/>
          </p:cNvPicPr>
          <p:nvPr/>
        </p:nvPicPr>
        <p:blipFill>
          <a:blip r:embed="rId2" cstate="print"/>
          <a:srcRect/>
          <a:stretch>
            <a:fillRect/>
          </a:stretch>
        </p:blipFill>
        <p:spPr bwMode="auto">
          <a:xfrm>
            <a:off x="7010400" y="0"/>
            <a:ext cx="2133600" cy="1436688"/>
          </a:xfrm>
          <a:prstGeom prst="rect">
            <a:avLst/>
          </a:prstGeom>
          <a:noFill/>
          <a:ln w="9525">
            <a:noFill/>
            <a:miter lim="800000"/>
            <a:headEnd/>
            <a:tailEnd/>
          </a:ln>
        </p:spPr>
      </p:pic>
      <p:sp>
        <p:nvSpPr>
          <p:cNvPr id="15363" name="Rectangle 3"/>
          <p:cNvSpPr>
            <a:spLocks noGrp="1" noChangeArrowheads="1"/>
          </p:cNvSpPr>
          <p:nvPr>
            <p:ph type="title"/>
          </p:nvPr>
        </p:nvSpPr>
        <p:spPr>
          <a:xfrm>
            <a:off x="457200" y="304800"/>
            <a:ext cx="8229600" cy="1143000"/>
          </a:xfrm>
        </p:spPr>
        <p:txBody>
          <a:bodyPr/>
          <a:lstStyle/>
          <a:p>
            <a:pPr eaLnBrk="1" hangingPunct="1"/>
            <a:r>
              <a:rPr lang="en-US" b="1" smtClean="0">
                <a:solidFill>
                  <a:srgbClr val="333333"/>
                </a:solidFill>
              </a:rPr>
              <a:t>Heat Moves One Way</a:t>
            </a:r>
          </a:p>
        </p:txBody>
      </p:sp>
      <p:sp>
        <p:nvSpPr>
          <p:cNvPr id="15364" name="Rectangle 4"/>
          <p:cNvSpPr>
            <a:spLocks noGrp="1" noChangeArrowheads="1"/>
          </p:cNvSpPr>
          <p:nvPr>
            <p:ph type="body" idx="1"/>
          </p:nvPr>
        </p:nvSpPr>
        <p:spPr>
          <a:xfrm>
            <a:off x="228600" y="1219200"/>
            <a:ext cx="8382000" cy="5334000"/>
          </a:xfrm>
        </p:spPr>
        <p:txBody>
          <a:bodyPr/>
          <a:lstStyle/>
          <a:p>
            <a:pPr eaLnBrk="1" hangingPunct="1"/>
            <a:r>
              <a:rPr lang="en-US" sz="3600" smtClean="0"/>
              <a:t>If two objects have different temps, heat will flow </a:t>
            </a:r>
            <a:r>
              <a:rPr lang="en-US" sz="3600" i="1" u="sng" smtClean="0">
                <a:solidFill>
                  <a:srgbClr val="FF0000"/>
                </a:solidFill>
              </a:rPr>
              <a:t>from the warmer object to the colder one</a:t>
            </a:r>
            <a:r>
              <a:rPr lang="en-US" sz="3600" smtClean="0"/>
              <a:t>.</a:t>
            </a:r>
          </a:p>
          <a:p>
            <a:pPr eaLnBrk="1" hangingPunct="1"/>
            <a:r>
              <a:rPr lang="en-US" sz="3600" smtClean="0"/>
              <a:t>Heat will flow from one object to the other </a:t>
            </a:r>
            <a:r>
              <a:rPr lang="en-US" sz="3600" b="1" smtClean="0">
                <a:solidFill>
                  <a:srgbClr val="0000CC"/>
                </a:solidFill>
              </a:rPr>
              <a:t>until</a:t>
            </a:r>
            <a:r>
              <a:rPr lang="en-US" sz="3600" smtClean="0"/>
              <a:t> the two objects have the same temp. </a:t>
            </a:r>
          </a:p>
          <a:p>
            <a:pPr eaLnBrk="1" hangingPunct="1">
              <a:buFontTx/>
              <a:buNone/>
            </a:pPr>
            <a:r>
              <a:rPr lang="en-US" sz="3600" smtClean="0">
                <a:solidFill>
                  <a:srgbClr val="FF0000"/>
                </a:solidFill>
              </a:rPr>
              <a:t>Thermal equilibrium: </a:t>
            </a:r>
            <a:r>
              <a:rPr lang="en-US" sz="3600" smtClean="0"/>
              <a:t>The state in which all objects are at the same temperature.</a:t>
            </a:r>
          </a:p>
          <a:p>
            <a:pPr eaLnBrk="1" hangingPunct="1"/>
            <a:endParaRPr lang="en-US" sz="3600" smtClean="0"/>
          </a:p>
          <a:p>
            <a:pPr eaLnBrk="1" hangingPunct="1"/>
            <a:endParaRPr lang="en-US" sz="36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smtClean="0"/>
              <a:t>Conductors &amp; Insulators</a:t>
            </a:r>
          </a:p>
        </p:txBody>
      </p:sp>
      <p:sp>
        <p:nvSpPr>
          <p:cNvPr id="16387" name="Rectangle 3"/>
          <p:cNvSpPr>
            <a:spLocks noGrp="1" noChangeArrowheads="1"/>
          </p:cNvSpPr>
          <p:nvPr>
            <p:ph type="body" idx="1"/>
          </p:nvPr>
        </p:nvSpPr>
        <p:spPr/>
        <p:txBody>
          <a:bodyPr/>
          <a:lstStyle/>
          <a:p>
            <a:pPr eaLnBrk="1" hangingPunct="1">
              <a:lnSpc>
                <a:spcPct val="90000"/>
              </a:lnSpc>
            </a:pPr>
            <a:r>
              <a:rPr lang="en-US" sz="3600" smtClean="0"/>
              <a:t>Materials can be either a conductor or insulator</a:t>
            </a:r>
          </a:p>
          <a:p>
            <a:pPr lvl="1" eaLnBrk="1" hangingPunct="1">
              <a:lnSpc>
                <a:spcPct val="90000"/>
              </a:lnSpc>
            </a:pPr>
            <a:r>
              <a:rPr lang="en-US" sz="3200" b="1" smtClean="0">
                <a:solidFill>
                  <a:srgbClr val="800080"/>
                </a:solidFill>
              </a:rPr>
              <a:t>Conductors</a:t>
            </a:r>
            <a:r>
              <a:rPr lang="en-US" sz="3200" smtClean="0"/>
              <a:t> – transfer thermal energy well</a:t>
            </a:r>
          </a:p>
          <a:p>
            <a:pPr lvl="2" eaLnBrk="1" hangingPunct="1">
              <a:lnSpc>
                <a:spcPct val="90000"/>
              </a:lnSpc>
            </a:pPr>
            <a:r>
              <a:rPr lang="en-US" sz="2800" smtClean="0"/>
              <a:t>Ex – silver, stainless steal, tile floor</a:t>
            </a:r>
          </a:p>
          <a:p>
            <a:pPr lvl="1" eaLnBrk="1" hangingPunct="1">
              <a:lnSpc>
                <a:spcPct val="90000"/>
              </a:lnSpc>
            </a:pPr>
            <a:r>
              <a:rPr lang="en-US" sz="3200" b="1" smtClean="0">
                <a:solidFill>
                  <a:srgbClr val="3333CC"/>
                </a:solidFill>
              </a:rPr>
              <a:t>Insulators</a:t>
            </a:r>
            <a:r>
              <a:rPr lang="en-US" sz="3200" smtClean="0"/>
              <a:t> – do not transfer thermal energy well</a:t>
            </a:r>
          </a:p>
          <a:p>
            <a:pPr lvl="2" eaLnBrk="1" hangingPunct="1">
              <a:lnSpc>
                <a:spcPct val="90000"/>
              </a:lnSpc>
            </a:pPr>
            <a:r>
              <a:rPr lang="en-US" sz="2800" smtClean="0"/>
              <a:t>Ex – wood, wool, straw, paper, clothes, blankets</a:t>
            </a:r>
          </a:p>
          <a:p>
            <a:pPr lvl="1" eaLnBrk="1" hangingPunct="1">
              <a:lnSpc>
                <a:spcPct val="90000"/>
              </a:lnSpc>
            </a:pPr>
            <a:endParaRPr lang="en-US" sz="3200" b="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b="1" smtClean="0"/>
              <a:t>Thermal Expansion</a:t>
            </a:r>
          </a:p>
        </p:txBody>
      </p:sp>
      <p:sp>
        <p:nvSpPr>
          <p:cNvPr id="32771" name="Rectangle 3"/>
          <p:cNvSpPr>
            <a:spLocks noGrp="1" noChangeArrowheads="1"/>
          </p:cNvSpPr>
          <p:nvPr>
            <p:ph type="body" idx="1"/>
          </p:nvPr>
        </p:nvSpPr>
        <p:spPr/>
        <p:txBody>
          <a:bodyPr/>
          <a:lstStyle/>
          <a:p>
            <a:pPr eaLnBrk="1" hangingPunct="1"/>
            <a:r>
              <a:rPr lang="en-US" sz="3600" smtClean="0"/>
              <a:t>Question…</a:t>
            </a:r>
          </a:p>
          <a:p>
            <a:pPr lvl="1" eaLnBrk="1" hangingPunct="1"/>
            <a:r>
              <a:rPr lang="en-US" sz="3200" smtClean="0"/>
              <a:t>Have you ever loosened a tight jar lid by holding it under a stream of hot water?  Why does this work?</a:t>
            </a:r>
          </a:p>
          <a:p>
            <a:pPr lvl="2" eaLnBrk="1" hangingPunct="1"/>
            <a:r>
              <a:rPr lang="en-US" sz="2800" smtClean="0"/>
              <a:t>Because the metal lid expands a little</a:t>
            </a:r>
          </a:p>
          <a:p>
            <a:pPr eaLnBrk="1" hangingPunct="1"/>
            <a:r>
              <a:rPr lang="en-US" sz="3600" b="1" u="sng" smtClean="0">
                <a:solidFill>
                  <a:srgbClr val="0066FF"/>
                </a:solidFill>
              </a:rPr>
              <a:t>As the thermal energy of matter increase, its particles spread out and the substance expands</a:t>
            </a:r>
            <a:r>
              <a:rPr lang="en-US" sz="36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1000" fill="hold"/>
                                        <p:tgtEl>
                                          <p:spTgt spid="32770"/>
                                        </p:tgtEl>
                                        <p:attrNameLst>
                                          <p:attrName>ppt_w</p:attrName>
                                        </p:attrNameLst>
                                      </p:cBhvr>
                                      <p:tavLst>
                                        <p:tav tm="0">
                                          <p:val>
                                            <p:strVal val="#ppt_w+.3"/>
                                          </p:val>
                                        </p:tav>
                                        <p:tav tm="100000">
                                          <p:val>
                                            <p:strVal val="#ppt_w"/>
                                          </p:val>
                                        </p:tav>
                                      </p:tavLst>
                                    </p:anim>
                                    <p:anim calcmode="lin" valueType="num">
                                      <p:cBhvr>
                                        <p:cTn id="8" dur="1000" fill="hold"/>
                                        <p:tgtEl>
                                          <p:spTgt spid="32770"/>
                                        </p:tgtEl>
                                        <p:attrNameLst>
                                          <p:attrName>ppt_h</p:attrName>
                                        </p:attrNameLst>
                                      </p:cBhvr>
                                      <p:tavLst>
                                        <p:tav tm="0">
                                          <p:val>
                                            <p:strVal val="#ppt_h"/>
                                          </p:val>
                                        </p:tav>
                                        <p:tav tm="100000">
                                          <p:val>
                                            <p:strVal val="#ppt_h"/>
                                          </p:val>
                                        </p:tav>
                                      </p:tavLst>
                                    </p:anim>
                                    <p:animEffect transition="in" filter="fade">
                                      <p:cBhvr>
                                        <p:cTn id="9" dur="1000"/>
                                        <p:tgtEl>
                                          <p:spTgt spid="32770"/>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2771">
                                            <p:txEl>
                                              <p:pRg st="0" end="0"/>
                                            </p:txEl>
                                          </p:spTgt>
                                        </p:tgtEl>
                                        <p:attrNameLst>
                                          <p:attrName>style.visibility</p:attrName>
                                        </p:attrNameLst>
                                      </p:cBhvr>
                                      <p:to>
                                        <p:strVal val="visible"/>
                                      </p:to>
                                    </p:set>
                                    <p:anim calcmode="lin" valueType="num">
                                      <p:cBhvr>
                                        <p:cTn id="14" dur="1000" fill="hold"/>
                                        <p:tgtEl>
                                          <p:spTgt spid="3277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277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277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2771">
                                            <p:txEl>
                                              <p:pRg st="1" end="1"/>
                                            </p:txEl>
                                          </p:spTgt>
                                        </p:tgtEl>
                                        <p:attrNameLst>
                                          <p:attrName>style.visibility</p:attrName>
                                        </p:attrNameLst>
                                      </p:cBhvr>
                                      <p:to>
                                        <p:strVal val="visible"/>
                                      </p:to>
                                    </p:set>
                                    <p:anim calcmode="lin" valueType="num">
                                      <p:cBhvr>
                                        <p:cTn id="21" dur="1000" fill="hold"/>
                                        <p:tgtEl>
                                          <p:spTgt spid="32771">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3277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277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32771">
                                            <p:txEl>
                                              <p:pRg st="2" end="2"/>
                                            </p:txEl>
                                          </p:spTgt>
                                        </p:tgtEl>
                                        <p:attrNameLst>
                                          <p:attrName>style.visibility</p:attrName>
                                        </p:attrNameLst>
                                      </p:cBhvr>
                                      <p:to>
                                        <p:strVal val="visible"/>
                                      </p:to>
                                    </p:set>
                                    <p:anim calcmode="lin" valueType="num">
                                      <p:cBhvr>
                                        <p:cTn id="28" dur="1000" fill="hold"/>
                                        <p:tgtEl>
                                          <p:spTgt spid="32771">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32771">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277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32771">
                                            <p:txEl>
                                              <p:pRg st="3" end="3"/>
                                            </p:txEl>
                                          </p:spTgt>
                                        </p:tgtEl>
                                        <p:attrNameLst>
                                          <p:attrName>style.visibility</p:attrName>
                                        </p:attrNameLst>
                                      </p:cBhvr>
                                      <p:to>
                                        <p:strVal val="visible"/>
                                      </p:to>
                                    </p:set>
                                    <p:anim calcmode="lin" valueType="num">
                                      <p:cBhvr>
                                        <p:cTn id="35" dur="1000" fill="hold"/>
                                        <p:tgtEl>
                                          <p:spTgt spid="32771">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32771">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457200" y="304800"/>
            <a:ext cx="8229600" cy="6324600"/>
          </a:xfrm>
        </p:spPr>
        <p:txBody>
          <a:bodyPr/>
          <a:lstStyle/>
          <a:p>
            <a:pPr eaLnBrk="1" hangingPunct="1"/>
            <a:r>
              <a:rPr lang="en-US" sz="3600" smtClean="0"/>
              <a:t>The expanding of matter when it is heated is called </a:t>
            </a:r>
            <a:r>
              <a:rPr lang="en-US" sz="3600" b="1" u="sng" smtClean="0">
                <a:solidFill>
                  <a:srgbClr val="0066FF"/>
                </a:solidFill>
              </a:rPr>
              <a:t>thermal expansion</a:t>
            </a:r>
          </a:p>
          <a:p>
            <a:pPr eaLnBrk="1" hangingPunct="1"/>
            <a:r>
              <a:rPr lang="en-US" sz="3600" smtClean="0"/>
              <a:t>When matter cooled, thermal energy released</a:t>
            </a:r>
          </a:p>
          <a:p>
            <a:pPr lvl="1" eaLnBrk="1" hangingPunct="1"/>
            <a:r>
              <a:rPr lang="en-US" sz="3200" smtClean="0"/>
              <a:t>Particles slow down and move closer together</a:t>
            </a:r>
          </a:p>
          <a:p>
            <a:pPr lvl="1" eaLnBrk="1" hangingPunct="1"/>
            <a:r>
              <a:rPr lang="en-US" sz="3200" smtClean="0"/>
              <a:t>As cools, matter contracts (decreases in volume</a:t>
            </a:r>
          </a:p>
          <a:p>
            <a:pPr eaLnBrk="1" hangingPunct="1"/>
            <a:endParaRPr lang="en-US" sz="3600" smtClean="0"/>
          </a:p>
        </p:txBody>
      </p:sp>
      <p:pic>
        <p:nvPicPr>
          <p:cNvPr id="18435" name="Picture 3" descr="tom_Thermal_expansion_of_metal"/>
          <p:cNvPicPr>
            <a:picLocks noChangeAspect="1" noChangeArrowheads="1"/>
          </p:cNvPicPr>
          <p:nvPr/>
        </p:nvPicPr>
        <p:blipFill>
          <a:blip r:embed="rId2" cstate="print"/>
          <a:srcRect/>
          <a:stretch>
            <a:fillRect/>
          </a:stretch>
        </p:blipFill>
        <p:spPr bwMode="auto">
          <a:xfrm>
            <a:off x="7239000" y="4727575"/>
            <a:ext cx="1436688" cy="2130425"/>
          </a:xfrm>
          <a:prstGeom prst="rect">
            <a:avLst/>
          </a:prstGeom>
          <a:noFill/>
          <a:ln w="9525">
            <a:noFill/>
            <a:miter lim="800000"/>
            <a:headEnd/>
            <a:tailEnd/>
          </a:ln>
        </p:spPr>
      </p:pic>
      <p:sp>
        <p:nvSpPr>
          <p:cNvPr id="18436" name="Rectangle 4"/>
          <p:cNvSpPr>
            <a:spLocks noChangeArrowheads="1"/>
          </p:cNvSpPr>
          <p:nvPr/>
        </p:nvSpPr>
        <p:spPr bwMode="auto">
          <a:xfrm>
            <a:off x="1219200" y="5105400"/>
            <a:ext cx="5776913" cy="1066800"/>
          </a:xfrm>
          <a:prstGeom prst="rect">
            <a:avLst/>
          </a:prstGeom>
          <a:noFill/>
          <a:ln w="9525">
            <a:noFill/>
            <a:miter lim="800000"/>
            <a:headEnd/>
            <a:tailEnd/>
          </a:ln>
        </p:spPr>
        <p:txBody>
          <a:bodyPr wrap="none" anchor="ctr">
            <a:spAutoFit/>
          </a:bodyPr>
          <a:lstStyle/>
          <a:p>
            <a:r>
              <a:rPr lang="en-US" sz="3200" i="1">
                <a:solidFill>
                  <a:srgbClr val="FF3300"/>
                </a:solidFill>
                <a:cs typeface="Arial" charset="0"/>
              </a:rPr>
              <a:t>The ball fits through the loop </a:t>
            </a:r>
          </a:p>
          <a:p>
            <a:r>
              <a:rPr lang="en-US" sz="3200" i="1">
                <a:solidFill>
                  <a:srgbClr val="FF3300"/>
                </a:solidFill>
                <a:cs typeface="Arial" charset="0"/>
              </a:rPr>
              <a:t>when cold, does not when hot.</a:t>
            </a:r>
            <a:r>
              <a:rPr lang="en-US" sz="3200">
                <a:cs typeface="Arial"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3352800" y="1066800"/>
            <a:ext cx="5105400" cy="2155825"/>
          </a:xfrm>
        </p:spPr>
        <p:txBody>
          <a:bodyPr/>
          <a:lstStyle/>
          <a:p>
            <a:pPr eaLnBrk="1" hangingPunct="1"/>
            <a:r>
              <a:rPr lang="en-US" b="1" smtClean="0"/>
              <a:t>Temperature, Thermal Energy, &amp; Heat</a:t>
            </a:r>
          </a:p>
        </p:txBody>
      </p:sp>
      <p:pic>
        <p:nvPicPr>
          <p:cNvPr id="3076" name="Picture 7" descr="heat"/>
          <p:cNvPicPr>
            <a:picLocks noChangeAspect="1" noChangeArrowheads="1"/>
          </p:cNvPicPr>
          <p:nvPr/>
        </p:nvPicPr>
        <p:blipFill>
          <a:blip r:embed="rId2" cstate="print"/>
          <a:srcRect/>
          <a:stretch>
            <a:fillRect/>
          </a:stretch>
        </p:blipFill>
        <p:spPr bwMode="auto">
          <a:xfrm>
            <a:off x="0" y="0"/>
            <a:ext cx="2943225" cy="587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smtClean="0"/>
              <a:t>Temperature</a:t>
            </a:r>
          </a:p>
        </p:txBody>
      </p:sp>
      <p:sp>
        <p:nvSpPr>
          <p:cNvPr id="4099" name="Rectangle 3"/>
          <p:cNvSpPr>
            <a:spLocks noGrp="1" noChangeArrowheads="1"/>
          </p:cNvSpPr>
          <p:nvPr>
            <p:ph type="body" idx="1"/>
          </p:nvPr>
        </p:nvSpPr>
        <p:spPr>
          <a:xfrm>
            <a:off x="457200" y="1905000"/>
            <a:ext cx="8229600" cy="4953000"/>
          </a:xfrm>
        </p:spPr>
        <p:txBody>
          <a:bodyPr/>
          <a:lstStyle/>
          <a:p>
            <a:pPr eaLnBrk="1" hangingPunct="1">
              <a:lnSpc>
                <a:spcPct val="80000"/>
              </a:lnSpc>
            </a:pPr>
            <a:r>
              <a:rPr lang="en-US" smtClean="0"/>
              <a:t>When think about temp., scientists think about </a:t>
            </a:r>
            <a:r>
              <a:rPr lang="en-US" b="1" smtClean="0">
                <a:solidFill>
                  <a:srgbClr val="33CC33"/>
                </a:solidFill>
              </a:rPr>
              <a:t>particles of matter in motion</a:t>
            </a:r>
          </a:p>
          <a:p>
            <a:pPr eaLnBrk="1" hangingPunct="1">
              <a:lnSpc>
                <a:spcPct val="80000"/>
              </a:lnSpc>
            </a:pPr>
            <a:r>
              <a:rPr lang="en-US" smtClean="0"/>
              <a:t>Remember… </a:t>
            </a:r>
            <a:r>
              <a:rPr lang="en-US" u="sng" smtClean="0">
                <a:solidFill>
                  <a:schemeClr val="accent2"/>
                </a:solidFill>
              </a:rPr>
              <a:t>ALL</a:t>
            </a:r>
            <a:r>
              <a:rPr lang="en-US" smtClean="0"/>
              <a:t> matter made up of particles</a:t>
            </a:r>
          </a:p>
          <a:p>
            <a:pPr lvl="1" eaLnBrk="1" hangingPunct="1">
              <a:lnSpc>
                <a:spcPct val="80000"/>
              </a:lnSpc>
            </a:pPr>
            <a:r>
              <a:rPr lang="en-US" smtClean="0"/>
              <a:t>Particles always moving (even if matter they make up is not moving)</a:t>
            </a:r>
          </a:p>
          <a:p>
            <a:pPr lvl="1" eaLnBrk="1" hangingPunct="1">
              <a:lnSpc>
                <a:spcPct val="80000"/>
              </a:lnSpc>
            </a:pPr>
            <a:r>
              <a:rPr lang="en-US" smtClean="0"/>
              <a:t>All particles of matter have kinetic energy</a:t>
            </a:r>
          </a:p>
          <a:p>
            <a:pPr lvl="2" eaLnBrk="1" hangingPunct="1">
              <a:lnSpc>
                <a:spcPct val="80000"/>
              </a:lnSpc>
            </a:pPr>
            <a:r>
              <a:rPr lang="en-US" smtClean="0"/>
              <a:t>Faster particles move, more kinetic energy have</a:t>
            </a:r>
          </a:p>
          <a:p>
            <a:pPr eaLnBrk="1" hangingPunct="1">
              <a:lnSpc>
                <a:spcPct val="80000"/>
              </a:lnSpc>
            </a:pPr>
            <a:r>
              <a:rPr lang="en-US" b="1" u="sng" smtClean="0">
                <a:solidFill>
                  <a:srgbClr val="FF0000"/>
                </a:solidFill>
              </a:rPr>
              <a:t>Temperature –</a:t>
            </a:r>
            <a:r>
              <a:rPr lang="en-US" smtClean="0"/>
              <a:t> measure of the average kinetic energy of the individual particles in matter</a:t>
            </a:r>
            <a:endParaRPr lang="en-US" b="1" u="sng" smtClean="0">
              <a:solidFill>
                <a:srgbClr val="FF0000"/>
              </a:solidFill>
            </a:endParaRPr>
          </a:p>
        </p:txBody>
      </p:sp>
      <p:pic>
        <p:nvPicPr>
          <p:cNvPr id="4100" name="Picture 5" descr="HEAT_WAVE_072605"/>
          <p:cNvPicPr>
            <a:picLocks noChangeAspect="1" noChangeArrowheads="1"/>
          </p:cNvPicPr>
          <p:nvPr/>
        </p:nvPicPr>
        <p:blipFill>
          <a:blip r:embed="rId2" cstate="print"/>
          <a:srcRect/>
          <a:stretch>
            <a:fillRect/>
          </a:stretch>
        </p:blipFill>
        <p:spPr bwMode="auto">
          <a:xfrm>
            <a:off x="6705600" y="0"/>
            <a:ext cx="24384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smtClean="0"/>
          </a:p>
        </p:txBody>
      </p:sp>
      <p:sp>
        <p:nvSpPr>
          <p:cNvPr id="5123" name="Rectangle 3"/>
          <p:cNvSpPr>
            <a:spLocks noGrp="1" noChangeArrowheads="1"/>
          </p:cNvSpPr>
          <p:nvPr>
            <p:ph type="body" idx="1"/>
          </p:nvPr>
        </p:nvSpPr>
        <p:spPr/>
        <p:txBody>
          <a:bodyPr/>
          <a:lstStyle/>
          <a:p>
            <a:pPr eaLnBrk="1" hangingPunct="1"/>
            <a:endParaRPr lang="en-US" smtClean="0"/>
          </a:p>
        </p:txBody>
      </p:sp>
      <p:pic>
        <p:nvPicPr>
          <p:cNvPr id="5124" name="Picture 4" descr="TEnHeat_Cocoa1_sx6819b3"/>
          <p:cNvPicPr>
            <a:picLocks noChangeAspect="1" noChangeArrowheads="1"/>
          </p:cNvPicPr>
          <p:nvPr/>
        </p:nvPicPr>
        <p:blipFill>
          <a:blip r:embed="rId2" cstate="print"/>
          <a:srcRect/>
          <a:stretch>
            <a:fillRect/>
          </a:stretch>
        </p:blipFill>
        <p:spPr bwMode="auto">
          <a:xfrm>
            <a:off x="557213" y="2181225"/>
            <a:ext cx="3238500" cy="3956050"/>
          </a:xfrm>
          <a:prstGeom prst="rect">
            <a:avLst/>
          </a:prstGeom>
          <a:noFill/>
          <a:ln w="9525">
            <a:noFill/>
            <a:miter lim="800000"/>
            <a:headEnd/>
            <a:tailEnd/>
          </a:ln>
        </p:spPr>
      </p:pic>
      <p:pic>
        <p:nvPicPr>
          <p:cNvPr id="5125" name="Picture 5" descr="TEnHeat_Cocoa2_sx6819b3"/>
          <p:cNvPicPr>
            <a:picLocks noChangeAspect="1" noChangeArrowheads="1"/>
          </p:cNvPicPr>
          <p:nvPr/>
        </p:nvPicPr>
        <p:blipFill>
          <a:blip r:embed="rId3" cstate="print"/>
          <a:srcRect/>
          <a:stretch>
            <a:fillRect/>
          </a:stretch>
        </p:blipFill>
        <p:spPr bwMode="auto">
          <a:xfrm>
            <a:off x="4267200" y="1905000"/>
            <a:ext cx="4403725" cy="406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smtClean="0"/>
              <a:t>Measuring Temperature</a:t>
            </a:r>
          </a:p>
        </p:txBody>
      </p:sp>
      <p:sp>
        <p:nvSpPr>
          <p:cNvPr id="6147" name="Rectangle 3"/>
          <p:cNvSpPr>
            <a:spLocks noGrp="1" noChangeArrowheads="1"/>
          </p:cNvSpPr>
          <p:nvPr>
            <p:ph type="body" idx="1"/>
          </p:nvPr>
        </p:nvSpPr>
        <p:spPr/>
        <p:txBody>
          <a:bodyPr/>
          <a:lstStyle/>
          <a:p>
            <a:pPr eaLnBrk="1" hangingPunct="1"/>
            <a:r>
              <a:rPr lang="en-US" sz="3600" smtClean="0"/>
              <a:t>Use </a:t>
            </a:r>
            <a:r>
              <a:rPr lang="en-US" sz="3600" b="1" u="sng" smtClean="0">
                <a:solidFill>
                  <a:schemeClr val="accent2"/>
                </a:solidFill>
              </a:rPr>
              <a:t>thermometer</a:t>
            </a:r>
            <a:r>
              <a:rPr lang="en-US" sz="3600" smtClean="0"/>
              <a:t> – liquid (mercury or alcohol sealed on inside)</a:t>
            </a:r>
          </a:p>
          <a:p>
            <a:pPr lvl="1" eaLnBrk="1" hangingPunct="1"/>
            <a:r>
              <a:rPr lang="en-US" sz="3200" smtClean="0"/>
              <a:t>if tube heated, particles of liquid speed up &amp; spread out so particles take up more space</a:t>
            </a:r>
          </a:p>
          <a:p>
            <a:pPr lvl="1" eaLnBrk="1" hangingPunct="1"/>
            <a:r>
              <a:rPr lang="en-US" sz="3200" smtClean="0"/>
              <a:t>If tube cooled, particles of liquid slow down &amp; move closer taking up less space</a:t>
            </a:r>
          </a:p>
          <a:p>
            <a:pPr lvl="1" eaLnBrk="1" hangingPunct="1"/>
            <a:endParaRPr lang="en-US" sz="32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smtClean="0"/>
              <a:t>Thermal Energy &amp; Heat</a:t>
            </a:r>
          </a:p>
        </p:txBody>
      </p:sp>
      <p:sp>
        <p:nvSpPr>
          <p:cNvPr id="7171" name="Rectangle 3"/>
          <p:cNvSpPr>
            <a:spLocks noGrp="1" noChangeArrowheads="1"/>
          </p:cNvSpPr>
          <p:nvPr>
            <p:ph type="body" idx="1"/>
          </p:nvPr>
        </p:nvSpPr>
        <p:spPr/>
        <p:txBody>
          <a:bodyPr/>
          <a:lstStyle/>
          <a:p>
            <a:pPr marL="609600" indent="-609600" eaLnBrk="1" hangingPunct="1">
              <a:lnSpc>
                <a:spcPct val="90000"/>
              </a:lnSpc>
            </a:pPr>
            <a:r>
              <a:rPr lang="en-US" smtClean="0"/>
              <a:t>Remember…thermal energy is the </a:t>
            </a:r>
            <a:r>
              <a:rPr lang="en-US" b="1" smtClean="0">
                <a:solidFill>
                  <a:schemeClr val="accent2"/>
                </a:solidFill>
              </a:rPr>
              <a:t>total</a:t>
            </a:r>
            <a:r>
              <a:rPr lang="en-US" b="1" smtClean="0">
                <a:solidFill>
                  <a:srgbClr val="FF9900"/>
                </a:solidFill>
              </a:rPr>
              <a:t> </a:t>
            </a:r>
            <a:r>
              <a:rPr lang="en-US" b="1" u="sng" smtClean="0">
                <a:solidFill>
                  <a:srgbClr val="FF9900"/>
                </a:solidFill>
              </a:rPr>
              <a:t>potential</a:t>
            </a:r>
            <a:r>
              <a:rPr lang="en-US" smtClean="0"/>
              <a:t> &amp; </a:t>
            </a:r>
            <a:r>
              <a:rPr lang="en-US" b="1" u="sng" smtClean="0">
                <a:solidFill>
                  <a:srgbClr val="FF9900"/>
                </a:solidFill>
              </a:rPr>
              <a:t>kinetic</a:t>
            </a:r>
            <a:r>
              <a:rPr lang="en-US" smtClean="0"/>
              <a:t> energy of the </a:t>
            </a:r>
            <a:r>
              <a:rPr lang="en-US" u="sng" smtClean="0"/>
              <a:t>particles (atoms)</a:t>
            </a:r>
            <a:r>
              <a:rPr lang="en-US" smtClean="0"/>
              <a:t> in an object</a:t>
            </a:r>
          </a:p>
          <a:p>
            <a:pPr marL="609600" indent="-609600" eaLnBrk="1" hangingPunct="1">
              <a:lnSpc>
                <a:spcPct val="90000"/>
              </a:lnSpc>
            </a:pPr>
            <a:r>
              <a:rPr lang="en-US" smtClean="0"/>
              <a:t>Thermal energy of an object depends on…</a:t>
            </a:r>
          </a:p>
          <a:p>
            <a:pPr marL="990600" lvl="1" indent="-533400" eaLnBrk="1" hangingPunct="1">
              <a:lnSpc>
                <a:spcPct val="90000"/>
              </a:lnSpc>
              <a:buFontTx/>
              <a:buAutoNum type="arabicPeriod"/>
            </a:pPr>
            <a:r>
              <a:rPr lang="en-US" smtClean="0"/>
              <a:t># of particles in the object</a:t>
            </a:r>
          </a:p>
          <a:p>
            <a:pPr marL="990600" lvl="1" indent="-533400" eaLnBrk="1" hangingPunct="1">
              <a:lnSpc>
                <a:spcPct val="90000"/>
              </a:lnSpc>
              <a:buFontTx/>
              <a:buAutoNum type="arabicPeriod"/>
            </a:pPr>
            <a:r>
              <a:rPr lang="en-US" smtClean="0"/>
              <a:t>Temp. of object</a:t>
            </a:r>
          </a:p>
          <a:p>
            <a:pPr marL="990600" lvl="1" indent="-533400" eaLnBrk="1" hangingPunct="1">
              <a:lnSpc>
                <a:spcPct val="90000"/>
              </a:lnSpc>
              <a:buFontTx/>
              <a:buAutoNum type="arabicPeriod"/>
            </a:pPr>
            <a:r>
              <a:rPr lang="en-US" smtClean="0"/>
              <a:t>Arrangement of particles in object (solid, liquid, gas)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smtClean="0">
                <a:solidFill>
                  <a:schemeClr val="hlink"/>
                </a:solidFill>
              </a:rPr>
              <a:t>Heat</a:t>
            </a:r>
          </a:p>
        </p:txBody>
      </p:sp>
      <p:sp>
        <p:nvSpPr>
          <p:cNvPr id="8195" name="Rectangle 3"/>
          <p:cNvSpPr>
            <a:spLocks noGrp="1" noChangeArrowheads="1"/>
          </p:cNvSpPr>
          <p:nvPr>
            <p:ph type="body" idx="1"/>
          </p:nvPr>
        </p:nvSpPr>
        <p:spPr>
          <a:xfrm>
            <a:off x="228600" y="1600200"/>
            <a:ext cx="7391400" cy="5257800"/>
          </a:xfrm>
        </p:spPr>
        <p:txBody>
          <a:bodyPr/>
          <a:lstStyle/>
          <a:p>
            <a:pPr eaLnBrk="1" hangingPunct="1"/>
            <a:r>
              <a:rPr lang="en-US" sz="3600" smtClean="0"/>
              <a:t>Defined as </a:t>
            </a:r>
            <a:r>
              <a:rPr lang="en-US" sz="3600" b="1" u="sng" smtClean="0">
                <a:solidFill>
                  <a:srgbClr val="FF0000"/>
                </a:solidFill>
              </a:rPr>
              <a:t>thermal energy</a:t>
            </a:r>
            <a:r>
              <a:rPr lang="en-US" sz="3600" smtClean="0"/>
              <a:t> that is </a:t>
            </a:r>
            <a:r>
              <a:rPr lang="en-US" sz="3600" u="sng" smtClean="0">
                <a:solidFill>
                  <a:schemeClr val="folHlink"/>
                </a:solidFill>
              </a:rPr>
              <a:t>transferred</a:t>
            </a:r>
            <a:r>
              <a:rPr lang="en-US" sz="3600" smtClean="0"/>
              <a:t> from matter at a </a:t>
            </a:r>
            <a:r>
              <a:rPr lang="en-US" sz="3600" u="sng" smtClean="0">
                <a:solidFill>
                  <a:schemeClr val="folHlink"/>
                </a:solidFill>
              </a:rPr>
              <a:t>higher temp.</a:t>
            </a:r>
            <a:r>
              <a:rPr lang="en-US" sz="3600" smtClean="0"/>
              <a:t> to matter at a </a:t>
            </a:r>
            <a:r>
              <a:rPr lang="en-US" sz="3600" u="sng" smtClean="0">
                <a:solidFill>
                  <a:schemeClr val="folHlink"/>
                </a:solidFill>
              </a:rPr>
              <a:t>lower temp.</a:t>
            </a:r>
          </a:p>
          <a:p>
            <a:pPr lvl="1" eaLnBrk="1" hangingPunct="1"/>
            <a:r>
              <a:rPr lang="en-US" sz="3200" smtClean="0"/>
              <a:t>Example – when holding an ice cube in your hand, the ice melts because thermal energy is transferred from your hand to the ice cube</a:t>
            </a:r>
          </a:p>
        </p:txBody>
      </p:sp>
      <p:pic>
        <p:nvPicPr>
          <p:cNvPr id="8196" name="Picture 4" descr="Heat%20Exhaustion%202"/>
          <p:cNvPicPr>
            <a:picLocks noChangeAspect="1" noChangeArrowheads="1"/>
          </p:cNvPicPr>
          <p:nvPr/>
        </p:nvPicPr>
        <p:blipFill>
          <a:blip r:embed="rId2" cstate="print"/>
          <a:srcRect/>
          <a:stretch>
            <a:fillRect/>
          </a:stretch>
        </p:blipFill>
        <p:spPr bwMode="auto">
          <a:xfrm>
            <a:off x="7259638" y="0"/>
            <a:ext cx="1884362" cy="295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09600" y="457200"/>
            <a:ext cx="7772400" cy="1470025"/>
          </a:xfrm>
        </p:spPr>
        <p:txBody>
          <a:bodyPr/>
          <a:lstStyle/>
          <a:p>
            <a:pPr eaLnBrk="1" hangingPunct="1"/>
            <a:r>
              <a:rPr lang="en-US" b="1" smtClean="0"/>
              <a:t>The Transfer of Heat</a:t>
            </a:r>
          </a:p>
        </p:txBody>
      </p:sp>
      <p:pic>
        <p:nvPicPr>
          <p:cNvPr id="9220" name="Picture 4" descr="heat-transmittance-means1"/>
          <p:cNvPicPr>
            <a:picLocks noChangeAspect="1" noChangeArrowheads="1"/>
          </p:cNvPicPr>
          <p:nvPr/>
        </p:nvPicPr>
        <p:blipFill>
          <a:blip r:embed="rId2" cstate="print"/>
          <a:srcRect/>
          <a:stretch>
            <a:fillRect/>
          </a:stretch>
        </p:blipFill>
        <p:spPr bwMode="auto">
          <a:xfrm>
            <a:off x="1295400" y="2209800"/>
            <a:ext cx="6172200" cy="3579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smtClean="0">
                <a:solidFill>
                  <a:srgbClr val="660066"/>
                </a:solidFill>
              </a:rPr>
              <a:t>How is Heat Transferred?</a:t>
            </a:r>
          </a:p>
        </p:txBody>
      </p:sp>
      <p:sp>
        <p:nvSpPr>
          <p:cNvPr id="10243" name="Rectangle 3"/>
          <p:cNvSpPr>
            <a:spLocks noGrp="1" noChangeArrowheads="1"/>
          </p:cNvSpPr>
          <p:nvPr>
            <p:ph type="body" idx="1"/>
          </p:nvPr>
        </p:nvSpPr>
        <p:spPr>
          <a:xfrm>
            <a:off x="457200" y="1219200"/>
            <a:ext cx="8229600" cy="5410200"/>
          </a:xfrm>
        </p:spPr>
        <p:txBody>
          <a:bodyPr/>
          <a:lstStyle/>
          <a:p>
            <a:pPr eaLnBrk="1" hangingPunct="1"/>
            <a:r>
              <a:rPr lang="en-US" sz="3600" smtClean="0"/>
              <a:t>3 ways heat can move</a:t>
            </a:r>
          </a:p>
          <a:p>
            <a:pPr lvl="1" eaLnBrk="1" hangingPunct="1"/>
            <a:r>
              <a:rPr lang="en-US" sz="3200" smtClean="0"/>
              <a:t>1. conduction</a:t>
            </a:r>
          </a:p>
          <a:p>
            <a:pPr lvl="1" eaLnBrk="1" hangingPunct="1"/>
            <a:endParaRPr lang="en-US" sz="3200" smtClean="0"/>
          </a:p>
          <a:p>
            <a:pPr lvl="1" eaLnBrk="1" hangingPunct="1"/>
            <a:endParaRPr lang="en-US" sz="3200" smtClean="0"/>
          </a:p>
          <a:p>
            <a:pPr lvl="1" eaLnBrk="1" hangingPunct="1"/>
            <a:r>
              <a:rPr lang="en-US" sz="3200" smtClean="0"/>
              <a:t>2. convection</a:t>
            </a:r>
          </a:p>
          <a:p>
            <a:pPr lvl="1" eaLnBrk="1" hangingPunct="1"/>
            <a:endParaRPr lang="en-US" sz="3200" smtClean="0"/>
          </a:p>
          <a:p>
            <a:pPr lvl="1" eaLnBrk="1" hangingPunct="1"/>
            <a:endParaRPr lang="en-US" sz="3200" smtClean="0"/>
          </a:p>
          <a:p>
            <a:pPr lvl="1" eaLnBrk="1" hangingPunct="1">
              <a:buFontTx/>
              <a:buNone/>
            </a:pPr>
            <a:endParaRPr lang="en-US" sz="3200" smtClean="0"/>
          </a:p>
          <a:p>
            <a:pPr lvl="1" eaLnBrk="1" hangingPunct="1"/>
            <a:r>
              <a:rPr lang="en-US" sz="3200" smtClean="0"/>
              <a:t>3. radiation</a:t>
            </a:r>
          </a:p>
        </p:txBody>
      </p:sp>
      <p:pic>
        <p:nvPicPr>
          <p:cNvPr id="10244" name="Picture 4" descr="tools_conduction"/>
          <p:cNvPicPr>
            <a:picLocks noChangeAspect="1" noChangeArrowheads="1"/>
          </p:cNvPicPr>
          <p:nvPr/>
        </p:nvPicPr>
        <p:blipFill>
          <a:blip r:embed="rId2" cstate="print"/>
          <a:srcRect/>
          <a:stretch>
            <a:fillRect/>
          </a:stretch>
        </p:blipFill>
        <p:spPr bwMode="auto">
          <a:xfrm>
            <a:off x="3733800" y="1752600"/>
            <a:ext cx="2152650" cy="1631950"/>
          </a:xfrm>
          <a:prstGeom prst="rect">
            <a:avLst/>
          </a:prstGeom>
          <a:noFill/>
          <a:ln w="9525">
            <a:noFill/>
            <a:miter lim="800000"/>
            <a:headEnd/>
            <a:tailEnd/>
          </a:ln>
        </p:spPr>
      </p:pic>
      <p:pic>
        <p:nvPicPr>
          <p:cNvPr id="10245" name="Picture 5" descr="convection"/>
          <p:cNvPicPr>
            <a:picLocks noChangeAspect="1" noChangeArrowheads="1"/>
          </p:cNvPicPr>
          <p:nvPr/>
        </p:nvPicPr>
        <p:blipFill>
          <a:blip r:embed="rId3" cstate="print"/>
          <a:srcRect/>
          <a:stretch>
            <a:fillRect/>
          </a:stretch>
        </p:blipFill>
        <p:spPr bwMode="auto">
          <a:xfrm>
            <a:off x="5791200" y="3505200"/>
            <a:ext cx="2219325" cy="1771650"/>
          </a:xfrm>
          <a:prstGeom prst="rect">
            <a:avLst/>
          </a:prstGeom>
          <a:noFill/>
          <a:ln w="9525">
            <a:noFill/>
            <a:miter lim="800000"/>
            <a:headEnd/>
            <a:tailEnd/>
          </a:ln>
        </p:spPr>
      </p:pic>
      <p:pic>
        <p:nvPicPr>
          <p:cNvPr id="10246" name="Picture 6" descr="dg"/>
          <p:cNvPicPr>
            <a:picLocks noChangeAspect="1" noChangeArrowheads="1"/>
          </p:cNvPicPr>
          <p:nvPr/>
        </p:nvPicPr>
        <p:blipFill>
          <a:blip r:embed="rId4" cstate="print"/>
          <a:srcRect/>
          <a:stretch>
            <a:fillRect/>
          </a:stretch>
        </p:blipFill>
        <p:spPr bwMode="auto">
          <a:xfrm>
            <a:off x="3429000" y="4953000"/>
            <a:ext cx="1622425"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1265</TotalTime>
  <Words>599</Words>
  <Application>Microsoft Office PowerPoint</Application>
  <PresentationFormat>On-screen Show (4:3)</PresentationFormat>
  <Paragraphs>66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Slide 1</vt:lpstr>
      <vt:lpstr>Temperature, Thermal Energy, &amp; Heat</vt:lpstr>
      <vt:lpstr>Temperature</vt:lpstr>
      <vt:lpstr>Slide 4</vt:lpstr>
      <vt:lpstr>Measuring Temperature</vt:lpstr>
      <vt:lpstr>Thermal Energy &amp; Heat</vt:lpstr>
      <vt:lpstr>Heat</vt:lpstr>
      <vt:lpstr>The Transfer of Heat</vt:lpstr>
      <vt:lpstr>How is Heat Transferred?</vt:lpstr>
      <vt:lpstr>Conduction</vt:lpstr>
      <vt:lpstr>Convection</vt:lpstr>
      <vt:lpstr>Radiation</vt:lpstr>
      <vt:lpstr>Slide 13</vt:lpstr>
      <vt:lpstr>Heat Moves One Way</vt:lpstr>
      <vt:lpstr>Conductors &amp; Insulators</vt:lpstr>
      <vt:lpstr>Thermal Expansion</vt:lpstr>
      <vt:lpstr>Slide 17</vt:lpstr>
    </vt:vector>
  </TitlesOfParts>
  <Company>WCPSS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dc:title>
  <dc:creator>Wake County Public Schools</dc:creator>
  <cp:lastModifiedBy>ahawks</cp:lastModifiedBy>
  <cp:revision>32</cp:revision>
  <dcterms:created xsi:type="dcterms:W3CDTF">2010-02-22T20:45:44Z</dcterms:created>
  <dcterms:modified xsi:type="dcterms:W3CDTF">2014-11-07T20:32:54Z</dcterms:modified>
</cp:coreProperties>
</file>