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0B8E-3278-4A6A-9BDE-83E1AF51B4B6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AF0E-D33E-4837-8DCA-AA2FE12AE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iqNNRlS2yA" TargetMode="External"/><Relationship Id="rId2" Type="http://schemas.openxmlformats.org/officeDocument/2006/relationships/hyperlink" Target="http://www.youtube.com/watch?v=3KU_skfdZV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O9OGeHgtBY&amp;feature=related" TargetMode="External"/><Relationship Id="rId2" Type="http://schemas.openxmlformats.org/officeDocument/2006/relationships/hyperlink" Target="http://www.youtube.com/watch?v=s-KvoVzukHo&amp;feature=relat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KU_skfdZVQ" TargetMode="External"/><Relationship Id="rId2" Type="http://schemas.openxmlformats.org/officeDocument/2006/relationships/hyperlink" Target="http://www.youtube.com/watch?v=ciqNNRlS2y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12.org/flx/render/embeddedobject/507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Solids, Liquids, </a:t>
            </a:r>
          </a:p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Gases &amp; Plasmas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2.valdosta.edu/~dnshaner/nextpage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3810000" cy="2221424"/>
          </a:xfrm>
          <a:prstGeom prst="rect">
            <a:avLst/>
          </a:prstGeom>
          <a:noFill/>
        </p:spPr>
      </p:pic>
      <p:pic>
        <p:nvPicPr>
          <p:cNvPr id="1028" name="Picture 4" descr="http://www.jb.man.ac.uk/research/solar/images/trace-tangled-loops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62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Energy &amp; States of Matter</a:t>
            </a:r>
            <a:endParaRPr lang="en-US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86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Particles of matter of the same substance, such as the same element, are attracted to one </a:t>
            </a:r>
            <a:r>
              <a:rPr lang="en-US" dirty="0" smtClean="0"/>
              <a:t>another</a:t>
            </a:r>
          </a:p>
          <a:p>
            <a:r>
              <a:rPr lang="en-US" dirty="0"/>
              <a:t>In </a:t>
            </a:r>
            <a:r>
              <a:rPr lang="en-US" b="1" u="sng" dirty="0">
                <a:solidFill>
                  <a:srgbClr val="FF0000"/>
                </a:solidFill>
              </a:rPr>
              <a:t>solids</a:t>
            </a:r>
            <a:r>
              <a:rPr lang="en-US" dirty="0"/>
              <a:t>, particles don’t have enough kinetic energy to overcome the force of attraction between them. </a:t>
            </a: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particles </a:t>
            </a:r>
            <a:r>
              <a:rPr lang="en-US" b="1" u="sng" dirty="0">
                <a:solidFill>
                  <a:srgbClr val="FF0000"/>
                </a:solidFill>
              </a:rPr>
              <a:t>are packed closely together and cannot move around</a:t>
            </a:r>
            <a:r>
              <a:rPr lang="en-US" dirty="0"/>
              <a:t>. All they can do is vibrate. This explains </a:t>
            </a:r>
            <a:r>
              <a:rPr lang="en-US" dirty="0" smtClean="0"/>
              <a:t>why </a:t>
            </a:r>
            <a:r>
              <a:rPr lang="en-US" b="1" u="sng" dirty="0" smtClean="0">
                <a:solidFill>
                  <a:srgbClr val="FF0000"/>
                </a:solidFill>
              </a:rPr>
              <a:t>solids </a:t>
            </a:r>
            <a:r>
              <a:rPr lang="en-US" b="1" u="sng" dirty="0">
                <a:solidFill>
                  <a:srgbClr val="FF0000"/>
                </a:solidFill>
              </a:rPr>
              <a:t>have a </a:t>
            </a:r>
            <a:r>
              <a:rPr lang="en-US" b="1" u="sng" dirty="0" smtClean="0">
                <a:solidFill>
                  <a:srgbClr val="FF0000"/>
                </a:solidFill>
              </a:rPr>
              <a:t>fixed </a:t>
            </a:r>
            <a:r>
              <a:rPr lang="en-US" b="1" u="sng" dirty="0">
                <a:solidFill>
                  <a:srgbClr val="FF0000"/>
                </a:solidFill>
              </a:rPr>
              <a:t>volume and shape</a:t>
            </a:r>
            <a:r>
              <a:rPr lang="en-US" dirty="0"/>
              <a:t>.</a:t>
            </a:r>
          </a:p>
        </p:txBody>
      </p:sp>
      <p:pic>
        <p:nvPicPr>
          <p:cNvPr id="20482" name="Picture 2" descr="http://chemstuff.files.wordpress.com/2012/06/image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419" y="1905000"/>
            <a:ext cx="3804581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Energy &amp; States of Matter</a:t>
            </a:r>
            <a:endParaRPr lang="en-US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86400" cy="60198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u="sng" dirty="0">
                <a:solidFill>
                  <a:srgbClr val="FF0000"/>
                </a:solidFill>
              </a:rPr>
              <a:t>liquids</a:t>
            </a:r>
            <a:r>
              <a:rPr lang="en-US" dirty="0"/>
              <a:t>, particles have enough kinetic energy to partly overcome the force of attraction between them. </a:t>
            </a:r>
          </a:p>
          <a:p>
            <a:r>
              <a:rPr lang="en-US" dirty="0" smtClean="0"/>
              <a:t>Can </a:t>
            </a:r>
            <a:r>
              <a:rPr lang="en-US" b="1" u="sng" dirty="0">
                <a:solidFill>
                  <a:srgbClr val="FF0000"/>
                </a:solidFill>
              </a:rPr>
              <a:t>slide past one another but not pull completely apart</a:t>
            </a:r>
            <a:r>
              <a:rPr lang="en-US" dirty="0"/>
              <a:t>. This explains why liquids </a:t>
            </a:r>
            <a:r>
              <a:rPr lang="en-US" b="1" u="sng" dirty="0">
                <a:solidFill>
                  <a:srgbClr val="FF0000"/>
                </a:solidFill>
              </a:rPr>
              <a:t>can change shape but </a:t>
            </a:r>
            <a:r>
              <a:rPr lang="en-US" b="1" u="sng" dirty="0" smtClean="0">
                <a:solidFill>
                  <a:srgbClr val="FF0000"/>
                </a:solidFill>
              </a:rPr>
              <a:t>have a </a:t>
            </a:r>
            <a:r>
              <a:rPr lang="en-US" b="1" u="sng" dirty="0">
                <a:solidFill>
                  <a:srgbClr val="FF0000"/>
                </a:solidFill>
              </a:rPr>
              <a:t>fixed volume</a:t>
            </a:r>
            <a:r>
              <a:rPr lang="en-US" dirty="0"/>
              <a:t>.</a:t>
            </a:r>
          </a:p>
        </p:txBody>
      </p:sp>
      <p:pic>
        <p:nvPicPr>
          <p:cNvPr id="23554" name="Picture 2" descr="http://chemwiki.ucdavis.edu/@api/deki/files/385/Pic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800"/>
            <a:ext cx="3425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Energy &amp; States of Matter</a:t>
            </a:r>
            <a:endParaRPr lang="en-US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86400" cy="60198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u="sng" dirty="0">
                <a:solidFill>
                  <a:srgbClr val="FF0000"/>
                </a:solidFill>
              </a:rPr>
              <a:t>gases</a:t>
            </a:r>
            <a:r>
              <a:rPr lang="en-US" dirty="0"/>
              <a:t>, particles have a lot of kinetic energy. They can completely overcome the force of attraction </a:t>
            </a:r>
            <a:r>
              <a:rPr lang="en-US" dirty="0" smtClean="0"/>
              <a:t>between them </a:t>
            </a:r>
            <a:r>
              <a:rPr lang="en-US" dirty="0"/>
              <a:t>and move apart.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explains why </a:t>
            </a:r>
            <a:r>
              <a:rPr lang="en-US" b="1" u="sng" dirty="0">
                <a:solidFill>
                  <a:srgbClr val="FF0000"/>
                </a:solidFill>
              </a:rPr>
              <a:t>gases have neither a fixed volume nor a fixed shap</a:t>
            </a:r>
            <a:r>
              <a:rPr lang="en-US" dirty="0"/>
              <a:t>e.</a:t>
            </a:r>
          </a:p>
        </p:txBody>
      </p:sp>
      <p:pic>
        <p:nvPicPr>
          <p:cNvPr id="26626" name="Picture 2" descr="https://encrypted-tbn2.gstatic.com/images?q=tbn:ANd9GcQwZ_JL8xiPG9LbK1vIHb2-NrrHMY59PF0P-8Ypo8QH77Rbh5GjtRNCbn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857" y="3409949"/>
            <a:ext cx="3748143" cy="34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 &amp; 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www.youtube.com/watch?v=3KU_skfdZVQ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Surface Tension</a:t>
            </a:r>
          </a:p>
          <a:p>
            <a:pPr lvl="1"/>
            <a:r>
              <a:rPr lang="en-US" smtClean="0">
                <a:hlinkClick r:id="rId3"/>
              </a:rPr>
              <a:t>http</a:t>
            </a:r>
            <a:r>
              <a:rPr lang="en-US" smtClean="0">
                <a:hlinkClick r:id="rId3"/>
              </a:rPr>
              <a:t>://</a:t>
            </a:r>
            <a:r>
              <a:rPr lang="en-US" smtClean="0">
                <a:hlinkClick r:id="rId3"/>
              </a:rPr>
              <a:t>www.youtube.com/watch?v=ciqNNRlS2yA</a:t>
            </a:r>
            <a:endParaRPr lang="en-US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States of Matter</a:t>
            </a:r>
            <a:endParaRPr lang="en-US" sz="6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forms in which matter can exist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 – Water</a:t>
            </a:r>
          </a:p>
          <a:p>
            <a:pPr lvl="1"/>
            <a:r>
              <a:rPr lang="en-US" dirty="0" smtClean="0"/>
              <a:t>Solid (Iceberg)</a:t>
            </a:r>
          </a:p>
          <a:p>
            <a:pPr lvl="1"/>
            <a:r>
              <a:rPr lang="en-US" dirty="0" smtClean="0"/>
              <a:t>Liquid (Ocean Water)</a:t>
            </a:r>
          </a:p>
          <a:p>
            <a:pPr lvl="1"/>
            <a:r>
              <a:rPr lang="en-US" dirty="0" smtClean="0"/>
              <a:t>Gas (Water Vapor in air)</a:t>
            </a:r>
          </a:p>
          <a:p>
            <a:r>
              <a:rPr lang="en-US" dirty="0" smtClean="0"/>
              <a:t>In all 3 states, water is still water</a:t>
            </a:r>
          </a:p>
          <a:p>
            <a:pPr lvl="1"/>
            <a:r>
              <a:rPr lang="en-US" dirty="0" smtClean="0"/>
              <a:t>Has the same chemical makeup &amp; properties</a:t>
            </a:r>
          </a:p>
          <a:p>
            <a:pPr lvl="1"/>
            <a:r>
              <a:rPr lang="en-US" dirty="0" smtClean="0"/>
              <a:t>State of matter is a </a:t>
            </a:r>
            <a:r>
              <a:rPr lang="en-US" b="1" u="sng" dirty="0" smtClean="0"/>
              <a:t>PHYSICAL CHANGE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3276600" cy="24574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States of Matter</a:t>
            </a:r>
            <a:endParaRPr lang="en-US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http://www.youtube.com/watch?v=s-KvoVzukHo&amp;feature=related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www.youtube.com/watch?v=NO9OGeHgtBY&amp;feature=related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States of Matter</a:t>
            </a:r>
            <a:endParaRPr 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0605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281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Gases</a:t>
            </a:r>
          </a:p>
          <a:p>
            <a:pPr algn="ctr"/>
            <a:r>
              <a:rPr lang="en-US" sz="2400" dirty="0" smtClean="0"/>
              <a:t>Shape of Container</a:t>
            </a:r>
          </a:p>
          <a:p>
            <a:pPr algn="ctr"/>
            <a:r>
              <a:rPr lang="en-US" sz="2400" dirty="0" smtClean="0"/>
              <a:t>Volume of Container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44196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Liquids</a:t>
            </a:r>
          </a:p>
          <a:p>
            <a:pPr algn="ctr"/>
            <a:r>
              <a:rPr lang="en-US" sz="2400" dirty="0" smtClean="0"/>
              <a:t>Shape of Container</a:t>
            </a:r>
          </a:p>
          <a:p>
            <a:pPr algn="ctr"/>
            <a:r>
              <a:rPr lang="en-US" sz="2400" dirty="0" smtClean="0"/>
              <a:t>Free Surface</a:t>
            </a:r>
          </a:p>
          <a:p>
            <a:pPr algn="ctr"/>
            <a:r>
              <a:rPr lang="en-US" sz="2400" dirty="0" smtClean="0"/>
              <a:t>Fixed Volume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419600"/>
            <a:ext cx="281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Solids</a:t>
            </a:r>
          </a:p>
          <a:p>
            <a:pPr algn="ctr"/>
            <a:r>
              <a:rPr lang="en-US" sz="2400" dirty="0" smtClean="0"/>
              <a:t>Holds Shape</a:t>
            </a:r>
          </a:p>
          <a:p>
            <a:pPr algn="ctr"/>
            <a:r>
              <a:rPr lang="en-US" sz="2400" dirty="0" smtClean="0"/>
              <a:t>Fixed Volume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Solids</a:t>
            </a:r>
            <a:endParaRPr lang="en-US" sz="7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matter that has a </a:t>
            </a:r>
            <a:r>
              <a:rPr lang="en-US" b="1" u="sng" dirty="0"/>
              <a:t>fixed volume</a:t>
            </a:r>
            <a:r>
              <a:rPr lang="en-US" dirty="0"/>
              <a:t> and a </a:t>
            </a:r>
            <a:r>
              <a:rPr lang="en-US" b="1" u="sng" dirty="0"/>
              <a:t>fixed </a:t>
            </a:r>
            <a:r>
              <a:rPr lang="en-US" b="1" u="sng" dirty="0" smtClean="0"/>
              <a:t>shape</a:t>
            </a:r>
          </a:p>
          <a:p>
            <a:r>
              <a:rPr lang="en-US" dirty="0"/>
              <a:t>The volume and shape of a solid can be changed, but only with outside help</a:t>
            </a:r>
            <a:endParaRPr lang="en-U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86125"/>
            <a:ext cx="7620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Liquids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dirty="0"/>
              <a:t>matter that has a </a:t>
            </a:r>
            <a:r>
              <a:rPr lang="en-US" b="1" u="sng" dirty="0"/>
              <a:t>fixed volume</a:t>
            </a:r>
            <a:r>
              <a:rPr lang="en-US" dirty="0"/>
              <a:t> but </a:t>
            </a:r>
            <a:r>
              <a:rPr lang="en-US" b="1" u="sng" dirty="0"/>
              <a:t>not a fixed </a:t>
            </a:r>
            <a:r>
              <a:rPr lang="en-US" b="1" u="sng" dirty="0" smtClean="0"/>
              <a:t>shape</a:t>
            </a:r>
          </a:p>
          <a:p>
            <a:pPr lvl="1"/>
            <a:r>
              <a:rPr lang="en-US" sz="3200" dirty="0"/>
              <a:t>takes the shape of its </a:t>
            </a:r>
            <a:r>
              <a:rPr lang="en-US" sz="3200" dirty="0" smtClean="0"/>
              <a:t>container</a:t>
            </a:r>
          </a:p>
          <a:p>
            <a:r>
              <a:rPr lang="en-US" dirty="0"/>
              <a:t>Two </a:t>
            </a:r>
            <a:r>
              <a:rPr lang="en-US" dirty="0" smtClean="0"/>
              <a:t>properties </a:t>
            </a:r>
            <a:r>
              <a:rPr lang="en-US" dirty="0"/>
              <a:t>of liquids are surface tension and </a:t>
            </a:r>
            <a:r>
              <a:rPr lang="en-US" dirty="0" smtClean="0"/>
              <a:t>viscosity</a:t>
            </a:r>
          </a:p>
          <a:p>
            <a:pPr lvl="1"/>
            <a:r>
              <a:rPr lang="en-US" b="1" u="sng" dirty="0"/>
              <a:t>Surface tension </a:t>
            </a:r>
            <a:r>
              <a:rPr lang="en-US" dirty="0"/>
              <a:t>is a force that pulls particles at the exposed surface of a liquid toward other liquid particles.</a:t>
            </a:r>
          </a:p>
          <a:p>
            <a:pPr lvl="1"/>
            <a:r>
              <a:rPr lang="en-US" b="1" u="sng" dirty="0" smtClean="0"/>
              <a:t>Viscosity</a:t>
            </a:r>
            <a:r>
              <a:rPr lang="en-US" dirty="0" smtClean="0"/>
              <a:t> is a liquid’s resistance to flowing. Thicker liquids are more viscous than thinner liquids. 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http://www.youtube.com/watch?v=ciqNNRlS2yA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http://www.youtube.com/watch?v=3KU_skfdZVQ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Gases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matter that has </a:t>
            </a:r>
            <a:r>
              <a:rPr lang="en-US" b="1" u="sng" dirty="0"/>
              <a:t>neither a fixed volume nor a fixed </a:t>
            </a:r>
            <a:r>
              <a:rPr lang="en-US" b="1" u="sng" dirty="0" smtClean="0"/>
              <a:t>shape</a:t>
            </a:r>
          </a:p>
          <a:p>
            <a:pPr lvl="1"/>
            <a:r>
              <a:rPr lang="en-US" dirty="0"/>
              <a:t>takes both the volume and the shape of its container</a:t>
            </a:r>
            <a:endParaRPr lang="en-US" b="1" u="sng" dirty="0"/>
          </a:p>
        </p:txBody>
      </p:sp>
      <p:pic>
        <p:nvPicPr>
          <p:cNvPr id="16386" name="Picture 2" descr="http://thumbs.dreamstime.com/x/boy-blowing-up-balloon-6602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704463"/>
            <a:ext cx="4724400" cy="315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Plasma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state of matter that resembles a gas but has certain </a:t>
            </a:r>
            <a:r>
              <a:rPr lang="en-US" dirty="0" smtClean="0"/>
              <a:t>properties </a:t>
            </a:r>
            <a:r>
              <a:rPr lang="en-US" dirty="0"/>
              <a:t>that a gas does not </a:t>
            </a:r>
            <a:r>
              <a:rPr lang="en-US" dirty="0" smtClean="0"/>
              <a:t>have</a:t>
            </a:r>
          </a:p>
          <a:p>
            <a:pPr lvl="1"/>
            <a:r>
              <a:rPr lang="en-US" dirty="0"/>
              <a:t>most of the universe consists </a:t>
            </a:r>
            <a:r>
              <a:rPr lang="en-US" dirty="0" smtClean="0"/>
              <a:t>of plasma</a:t>
            </a:r>
          </a:p>
          <a:p>
            <a:pPr lvl="1"/>
            <a:r>
              <a:rPr lang="en-US" dirty="0"/>
              <a:t>lacks a fixed volume and </a:t>
            </a:r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conduct electricity and respond to </a:t>
            </a:r>
            <a:r>
              <a:rPr lang="en-US" dirty="0" smtClean="0"/>
              <a:t>magnetism</a:t>
            </a:r>
          </a:p>
          <a:p>
            <a:pPr lvl="1"/>
            <a:r>
              <a:rPr lang="en-US" dirty="0"/>
              <a:t>it glows with </a:t>
            </a:r>
            <a:r>
              <a:rPr lang="en-US" dirty="0" smtClean="0"/>
              <a:t>light</a:t>
            </a:r>
          </a:p>
          <a:p>
            <a:pPr lvl="1"/>
            <a:r>
              <a:rPr lang="en-US" dirty="0" smtClean="0">
                <a:hlinkClick r:id="rId2"/>
              </a:rPr>
              <a:t>http://www.ck12.org/flx/render/embeddedobject/5073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Energy</a:t>
            </a:r>
            <a:endParaRPr lang="en-US" sz="7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defined </a:t>
            </a:r>
            <a:r>
              <a:rPr lang="en-US" dirty="0"/>
              <a:t>as the ability to cause changes in </a:t>
            </a:r>
            <a:r>
              <a:rPr lang="en-US" dirty="0" smtClean="0"/>
              <a:t>matter</a:t>
            </a:r>
          </a:p>
          <a:p>
            <a:r>
              <a:rPr lang="en-US" dirty="0"/>
              <a:t>can change energy from one form to </a:t>
            </a:r>
            <a:r>
              <a:rPr lang="en-US" dirty="0" smtClean="0"/>
              <a:t>another, BUT it </a:t>
            </a:r>
            <a:r>
              <a:rPr lang="en-US" b="1" u="sng" dirty="0" smtClean="0"/>
              <a:t>CANNOT</a:t>
            </a:r>
            <a:r>
              <a:rPr lang="en-US" dirty="0" smtClean="0"/>
              <a:t> be created nor destroyed </a:t>
            </a:r>
          </a:p>
          <a:p>
            <a:pPr lvl="1"/>
            <a:r>
              <a:rPr lang="en-US" dirty="0" smtClean="0"/>
              <a:t>Known as the </a:t>
            </a:r>
            <a:r>
              <a:rPr lang="en-US" b="1" u="sng" dirty="0" smtClean="0">
                <a:solidFill>
                  <a:srgbClr val="FF0000"/>
                </a:solidFill>
              </a:rPr>
              <a:t>Law of Conservation of Energy</a:t>
            </a:r>
          </a:p>
          <a:p>
            <a:r>
              <a:rPr lang="en-US" dirty="0" smtClean="0"/>
              <a:t>The </a:t>
            </a:r>
            <a:r>
              <a:rPr lang="en-US" dirty="0"/>
              <a:t>energy of moving matter </a:t>
            </a:r>
            <a:r>
              <a:rPr lang="en-US" dirty="0" smtClean="0"/>
              <a:t>is called </a:t>
            </a:r>
            <a:r>
              <a:rPr lang="en-US" b="1" u="sng" dirty="0"/>
              <a:t>kinetic </a:t>
            </a:r>
            <a:r>
              <a:rPr lang="en-US" b="1" u="sng" dirty="0" smtClean="0"/>
              <a:t>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474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States of Matter</vt:lpstr>
      <vt:lpstr>States of Matter</vt:lpstr>
      <vt:lpstr>States of Matter</vt:lpstr>
      <vt:lpstr>Solids</vt:lpstr>
      <vt:lpstr>Liquids</vt:lpstr>
      <vt:lpstr>Gases</vt:lpstr>
      <vt:lpstr>Plasma</vt:lpstr>
      <vt:lpstr>Energy</vt:lpstr>
      <vt:lpstr>Energy &amp; States of Matter</vt:lpstr>
      <vt:lpstr>Energy &amp; States of Matter</vt:lpstr>
      <vt:lpstr>Energy &amp; States of Matter</vt:lpstr>
      <vt:lpstr>Viscosity &amp; Surface Tension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ahawks</dc:creator>
  <cp:lastModifiedBy>ahawks</cp:lastModifiedBy>
  <cp:revision>4</cp:revision>
  <dcterms:created xsi:type="dcterms:W3CDTF">2014-04-21T15:07:10Z</dcterms:created>
  <dcterms:modified xsi:type="dcterms:W3CDTF">2014-10-02T14:23:43Z</dcterms:modified>
</cp:coreProperties>
</file>