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8"/>
  </p:notesMasterIdLst>
  <p:handoutMasterIdLst>
    <p:handoutMasterId r:id="rId9"/>
  </p:handoutMasterIdLst>
  <p:sldIdLst>
    <p:sldId id="287" r:id="rId2"/>
    <p:sldId id="283" r:id="rId3"/>
    <p:sldId id="270" r:id="rId4"/>
    <p:sldId id="272" r:id="rId5"/>
    <p:sldId id="276" r:id="rId6"/>
    <p:sldId id="288" r:id="rId7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568" cy="464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8" tIns="46619" rIns="93238" bIns="46619" numCol="1" anchor="t" anchorCtr="0" compatLnSpc="1">
            <a:prstTxWarp prst="textNoShape">
              <a:avLst/>
            </a:prstTxWarp>
          </a:bodyPr>
          <a:lstStyle>
            <a:lvl1pPr defTabSz="93257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592" y="0"/>
            <a:ext cx="3032568" cy="464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8" tIns="46619" rIns="93238" bIns="46619" numCol="1" anchor="t" anchorCtr="0" compatLnSpc="1">
            <a:prstTxWarp prst="textNoShape">
              <a:avLst/>
            </a:prstTxWarp>
          </a:bodyPr>
          <a:lstStyle>
            <a:lvl1pPr algn="r" defTabSz="93257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610"/>
            <a:ext cx="3032568" cy="46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8" tIns="46619" rIns="93238" bIns="46619" numCol="1" anchor="b" anchorCtr="0" compatLnSpc="1">
            <a:prstTxWarp prst="textNoShape">
              <a:avLst/>
            </a:prstTxWarp>
          </a:bodyPr>
          <a:lstStyle>
            <a:lvl1pPr defTabSz="93257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592" y="8816610"/>
            <a:ext cx="3032568" cy="46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8" tIns="46619" rIns="93238" bIns="46619" numCol="1" anchor="b" anchorCtr="0" compatLnSpc="1">
            <a:prstTxWarp prst="textNoShape">
              <a:avLst/>
            </a:prstTxWarp>
          </a:bodyPr>
          <a:lstStyle>
            <a:lvl1pPr algn="r" defTabSz="932572">
              <a:defRPr sz="1200"/>
            </a:lvl1pPr>
          </a:lstStyle>
          <a:p>
            <a:pPr>
              <a:defRPr/>
            </a:pPr>
            <a:fld id="{B62E056B-B448-4AAD-A056-92F3482B4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568" cy="463992"/>
          </a:xfrm>
          <a:prstGeom prst="rect">
            <a:avLst/>
          </a:prstGeom>
        </p:spPr>
        <p:txBody>
          <a:bodyPr vert="horz" lIns="44504" tIns="22252" rIns="44504" bIns="22252" rtlCol="0"/>
          <a:lstStyle>
            <a:lvl1pPr algn="l">
              <a:defRPr sz="6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592" y="0"/>
            <a:ext cx="3032568" cy="463992"/>
          </a:xfrm>
          <a:prstGeom prst="rect">
            <a:avLst/>
          </a:prstGeom>
        </p:spPr>
        <p:txBody>
          <a:bodyPr vert="horz" lIns="44504" tIns="22252" rIns="44504" bIns="22252" rtlCol="0"/>
          <a:lstStyle>
            <a:lvl1pPr algn="r">
              <a:defRPr sz="600"/>
            </a:lvl1pPr>
          </a:lstStyle>
          <a:p>
            <a:pPr>
              <a:defRPr/>
            </a:pPr>
            <a:fld id="{3F9DB511-734A-486C-9FDB-B5DAF296FD11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37088" cy="3479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4504" tIns="22252" rIns="44504" bIns="22252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01" y="4409855"/>
            <a:ext cx="5597698" cy="4177471"/>
          </a:xfrm>
          <a:prstGeom prst="rect">
            <a:avLst/>
          </a:prstGeom>
        </p:spPr>
        <p:txBody>
          <a:bodyPr vert="horz" lIns="44504" tIns="22252" rIns="44504" bIns="2225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159"/>
            <a:ext cx="3032568" cy="463992"/>
          </a:xfrm>
          <a:prstGeom prst="rect">
            <a:avLst/>
          </a:prstGeom>
        </p:spPr>
        <p:txBody>
          <a:bodyPr vert="horz" lIns="44504" tIns="22252" rIns="44504" bIns="22252" rtlCol="0" anchor="b"/>
          <a:lstStyle>
            <a:lvl1pPr algn="l">
              <a:defRPr sz="6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592" y="8818159"/>
            <a:ext cx="3032568" cy="463992"/>
          </a:xfrm>
          <a:prstGeom prst="rect">
            <a:avLst/>
          </a:prstGeom>
        </p:spPr>
        <p:txBody>
          <a:bodyPr vert="horz" lIns="44504" tIns="22252" rIns="44504" bIns="22252" rtlCol="0" anchor="b"/>
          <a:lstStyle>
            <a:lvl1pPr algn="r">
              <a:defRPr sz="600"/>
            </a:lvl1pPr>
          </a:lstStyle>
          <a:p>
            <a:pPr>
              <a:defRPr/>
            </a:pPr>
            <a:fld id="{05C62976-F0BF-49B5-B641-E944FC7EB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F51D5FE-6BBC-439D-A588-363771320F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2C482F-E008-4DE8-AA44-0543149961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7269B2-8313-4018-A537-0C5E663C77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DF52CF-7134-4643-9140-E7F4922962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A9806E4-3E15-4000-A377-0327ECABA6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521C483B-EC70-4201-96BC-1663580999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5D3A3A0E-C780-48D1-8582-12235BABA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5934EF-0003-499D-BD46-192490163E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F6D250-B4BC-48CC-BC3B-562DCB22F5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6D905A4-CA6E-4D65-9BD3-FE1B13322E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D132517-21DE-4453-9826-FCDDAA99CA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0475BD5E-5DDE-4EC7-BD66-ADC07E2050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I:\14-15%20SCIENCE\What's%20the%20Matter\Solubility.as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800" y="914400"/>
            <a:ext cx="66293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Solubility</a:t>
            </a:r>
            <a:endParaRPr lang="en-US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0178" name="Picture 2" descr="https://encrypted-tbn0.gstatic.com/images?q=tbn:ANd9GcTAmFOgf5PzNY0pcbxCZKYyKhSuFO_k5tktvZHHTMO3BR5DU5O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362200"/>
            <a:ext cx="4082142" cy="4286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381000"/>
            <a:ext cx="8610600" cy="6248400"/>
          </a:xfrm>
        </p:spPr>
        <p:txBody>
          <a:bodyPr/>
          <a:lstStyle/>
          <a:p>
            <a:pPr marL="914400" indent="-396875"/>
            <a:r>
              <a:rPr lang="en-US" b="1" u="sng" dirty="0" smtClean="0">
                <a:solidFill>
                  <a:srgbClr val="FFFF00"/>
                </a:solidFill>
              </a:rPr>
              <a:t>Solubility</a:t>
            </a:r>
            <a:r>
              <a:rPr lang="en-US" dirty="0" smtClean="0">
                <a:solidFill>
                  <a:srgbClr val="FFFF00"/>
                </a:solidFill>
              </a:rPr>
              <a:t> is a </a:t>
            </a:r>
            <a:r>
              <a:rPr lang="en-US" u="sng" dirty="0" smtClean="0">
                <a:solidFill>
                  <a:srgbClr val="FFFF00"/>
                </a:solidFill>
              </a:rPr>
              <a:t>physical</a:t>
            </a:r>
            <a:r>
              <a:rPr lang="en-US" dirty="0" smtClean="0">
                <a:solidFill>
                  <a:srgbClr val="FFFF00"/>
                </a:solidFill>
              </a:rPr>
              <a:t> property, that measures the ability of a substance to dissolve.  </a:t>
            </a:r>
          </a:p>
          <a:p>
            <a:pPr marL="1314450" lvl="1" indent="-396875" eaLnBrk="1" hangingPunct="1"/>
            <a:r>
              <a:rPr lang="en-US" dirty="0" smtClean="0">
                <a:solidFill>
                  <a:srgbClr val="FFFF00"/>
                </a:solidFill>
              </a:rPr>
              <a:t>It can be used to help identify a substance.</a:t>
            </a:r>
          </a:p>
          <a:p>
            <a:endParaRPr lang="en-US" dirty="0" smtClean="0">
              <a:solidFill>
                <a:srgbClr val="FF3300"/>
              </a:solidFill>
            </a:endParaRPr>
          </a:p>
          <a:p>
            <a:endParaRPr lang="en-US" b="1" u="sng" dirty="0" smtClean="0">
              <a:solidFill>
                <a:srgbClr val="FF3300"/>
              </a:solidFill>
            </a:endParaRPr>
          </a:p>
          <a:p>
            <a:endParaRPr lang="en-US" b="1" u="sng" dirty="0" smtClean="0">
              <a:solidFill>
                <a:srgbClr val="FF3300"/>
              </a:solidFill>
            </a:endParaRPr>
          </a:p>
          <a:p>
            <a:endParaRPr lang="en-US" b="1" u="sng" dirty="0" smtClean="0">
              <a:solidFill>
                <a:srgbClr val="FF3300"/>
              </a:solidFill>
            </a:endParaRPr>
          </a:p>
          <a:p>
            <a:r>
              <a:rPr lang="en-US" b="1" u="sng" dirty="0" smtClean="0"/>
              <a:t>Insoluble</a:t>
            </a:r>
            <a:r>
              <a:rPr lang="en-US" dirty="0" smtClean="0"/>
              <a:t>: When one substance can not   dissolve into another substance.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For example oil is insoluble in water.</a:t>
            </a:r>
            <a:endParaRPr lang="en-US" b="1" u="sng" dirty="0" smtClean="0"/>
          </a:p>
          <a:p>
            <a:pPr marL="966470" indent="-396875"/>
            <a:endParaRPr lang="en-US" dirty="0" smtClean="0">
              <a:solidFill>
                <a:srgbClr val="FF3300"/>
              </a:solidFill>
            </a:endParaRPr>
          </a:p>
          <a:p>
            <a:pPr marL="914400" indent="-396875" eaLnBrk="1" hangingPunct="1">
              <a:buFontTx/>
              <a:buNone/>
            </a:pPr>
            <a:endParaRPr lang="en-US" dirty="0" smtClean="0">
              <a:solidFill>
                <a:srgbClr val="FF3300"/>
              </a:solidFill>
            </a:endParaRPr>
          </a:p>
          <a:p>
            <a:pPr marL="914400" indent="-396875" eaLnBrk="1" hangingPunct="1">
              <a:buFontTx/>
              <a:buNone/>
            </a:pPr>
            <a:endParaRPr lang="en-US" dirty="0" smtClean="0">
              <a:solidFill>
                <a:srgbClr val="FF3300"/>
              </a:solidFill>
            </a:endParaRPr>
          </a:p>
          <a:p>
            <a:pPr marL="914400" indent="-396875" eaLnBrk="1" hangingPunct="1">
              <a:buFontTx/>
              <a:buNone/>
            </a:pPr>
            <a:endParaRPr lang="en-US" sz="2400" dirty="0" smtClean="0">
              <a:solidFill>
                <a:srgbClr val="FF3300"/>
              </a:solidFill>
            </a:endParaRPr>
          </a:p>
        </p:txBody>
      </p:sp>
      <p:pic>
        <p:nvPicPr>
          <p:cNvPr id="57346" name="Picture 2" descr="https://encrypted-tbn2.gstatic.com/images?q=tbn:ANd9GcQvyJsKaMjzbFdJdnbDgcYIkJQ26bX0SF4V15qTHRO7BdNujL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4981575"/>
            <a:ext cx="2428875" cy="1876425"/>
          </a:xfrm>
          <a:prstGeom prst="rect">
            <a:avLst/>
          </a:prstGeom>
          <a:noFill/>
        </p:spPr>
      </p:pic>
      <p:pic>
        <p:nvPicPr>
          <p:cNvPr id="57348" name="Picture 4" descr="https://encrypted-tbn2.gstatic.com/images?q=tbn:ANd9GcRyKbLYciTMB5I_l7pZApkNrIJCBipqpw34I0grl4RWk3_67mB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362200"/>
            <a:ext cx="2228850" cy="2047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381000"/>
            <a:ext cx="8610600" cy="6248400"/>
          </a:xfrm>
        </p:spPr>
        <p:txBody>
          <a:bodyPr/>
          <a:lstStyle/>
          <a:p>
            <a:pPr marL="808038" indent="-519113" eaLnBrk="1" hangingPunct="1">
              <a:buFontTx/>
              <a:buNone/>
            </a:pPr>
            <a:endParaRPr lang="en-US" i="1" dirty="0" smtClean="0">
              <a:solidFill>
                <a:srgbClr val="FF3300"/>
              </a:solidFill>
            </a:endParaRPr>
          </a:p>
          <a:p>
            <a:pPr marL="808038" indent="-519113" eaLnBrk="1" hangingPunct="1">
              <a:buFontTx/>
              <a:buNone/>
            </a:pPr>
            <a:endParaRPr lang="en-US" i="1" u="sng" dirty="0" smtClean="0">
              <a:solidFill>
                <a:srgbClr val="FF3300"/>
              </a:solidFill>
            </a:endParaRPr>
          </a:p>
          <a:p>
            <a:pPr marL="808038" indent="-519113" eaLnBrk="1" hangingPunct="1">
              <a:buFontTx/>
              <a:buNone/>
            </a:pPr>
            <a:r>
              <a:rPr lang="en-US" b="1" i="1" u="sng" dirty="0" smtClean="0"/>
              <a:t>Solution</a:t>
            </a:r>
            <a:r>
              <a:rPr lang="en-US" dirty="0" smtClean="0"/>
              <a:t>:  A mixture that forms when one substance dissolves another. </a:t>
            </a:r>
          </a:p>
          <a:p>
            <a:pPr marL="1254125" lvl="1" eaLnBrk="1" hangingPunct="1"/>
            <a:r>
              <a:rPr lang="en-US" dirty="0" smtClean="0"/>
              <a:t>A solution has the same properties throughout.</a:t>
            </a:r>
          </a:p>
          <a:p>
            <a:pPr marL="1254125" lvl="1" eaLnBrk="1" hangingPunct="1"/>
            <a:r>
              <a:rPr lang="en-US" dirty="0" smtClean="0"/>
              <a:t>Contains a </a:t>
            </a:r>
            <a:r>
              <a:rPr lang="en-US" b="1" u="sng" dirty="0" smtClean="0"/>
              <a:t>solvent</a:t>
            </a:r>
            <a:r>
              <a:rPr lang="en-US" dirty="0" smtClean="0"/>
              <a:t> and at least one</a:t>
            </a:r>
            <a:r>
              <a:rPr lang="en-US" b="1" u="sng" dirty="0" smtClean="0"/>
              <a:t> solute</a:t>
            </a:r>
          </a:p>
          <a:p>
            <a:pPr marL="808038" indent="-519113" eaLnBrk="1" hangingPunct="1">
              <a:buFontTx/>
              <a:buNone/>
            </a:pPr>
            <a:endParaRPr lang="en-US" dirty="0" smtClean="0"/>
          </a:p>
        </p:txBody>
      </p:sp>
      <p:pic>
        <p:nvPicPr>
          <p:cNvPr id="55298" name="Picture 2" descr="http://www.chem4kids.com/files/art/matter_solu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6000" y="4114800"/>
            <a:ext cx="3403600" cy="2552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304800"/>
            <a:ext cx="5867400" cy="6248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b="1" i="1" u="sng" dirty="0" smtClean="0">
                <a:solidFill>
                  <a:srgbClr val="FFFF00"/>
                </a:solidFill>
              </a:rPr>
              <a:t>Solvent</a:t>
            </a:r>
            <a:r>
              <a:rPr lang="en-US" sz="3600" b="1" dirty="0" smtClean="0">
                <a:solidFill>
                  <a:srgbClr val="FFFF00"/>
                </a:solidFill>
              </a:rPr>
              <a:t>:</a:t>
            </a:r>
            <a:r>
              <a:rPr lang="en-US" sz="3600" dirty="0" smtClean="0">
                <a:solidFill>
                  <a:srgbClr val="FFFF00"/>
                </a:solidFill>
              </a:rPr>
              <a:t>  A substance that dissolves another substance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FF00"/>
                </a:solidFill>
              </a:rPr>
              <a:t> Typically a liquid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FF00"/>
                </a:solidFill>
              </a:rPr>
              <a:t>present in the </a:t>
            </a:r>
            <a:r>
              <a:rPr lang="en-US" b="1" dirty="0" smtClean="0">
                <a:solidFill>
                  <a:srgbClr val="FFFF00"/>
                </a:solidFill>
              </a:rPr>
              <a:t>larger</a:t>
            </a:r>
            <a:r>
              <a:rPr lang="en-US" dirty="0" smtClean="0">
                <a:solidFill>
                  <a:srgbClr val="FFFF00"/>
                </a:solidFill>
              </a:rPr>
              <a:t> amount in a solution.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FF00"/>
                </a:solidFill>
              </a:rPr>
              <a:t>Example : </a:t>
            </a:r>
            <a:r>
              <a:rPr lang="en-US" u="sng" dirty="0" smtClean="0">
                <a:solidFill>
                  <a:srgbClr val="FFFF00"/>
                </a:solidFill>
              </a:rPr>
              <a:t>Water</a:t>
            </a:r>
            <a:r>
              <a:rPr lang="en-US" dirty="0" smtClean="0">
                <a:solidFill>
                  <a:srgbClr val="FFFF00"/>
                </a:solidFill>
              </a:rPr>
              <a:t> dissolves salt.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b="1" i="1" u="sng" dirty="0" smtClean="0">
                <a:solidFill>
                  <a:srgbClr val="FFFF00"/>
                </a:solidFill>
              </a:rPr>
              <a:t>Solute</a:t>
            </a:r>
            <a:r>
              <a:rPr lang="en-US" sz="3600" b="1" dirty="0" smtClean="0">
                <a:solidFill>
                  <a:srgbClr val="FFFF00"/>
                </a:solidFill>
              </a:rPr>
              <a:t>:</a:t>
            </a:r>
            <a:r>
              <a:rPr lang="en-US" sz="3600" dirty="0" smtClean="0">
                <a:solidFill>
                  <a:srgbClr val="FFFF00"/>
                </a:solidFill>
              </a:rPr>
              <a:t>  The part of a solution present in the </a:t>
            </a:r>
            <a:r>
              <a:rPr lang="en-US" sz="3600" b="1" dirty="0" smtClean="0">
                <a:solidFill>
                  <a:srgbClr val="FFFF00"/>
                </a:solidFill>
              </a:rPr>
              <a:t>smaller </a:t>
            </a:r>
            <a:r>
              <a:rPr lang="en-US" sz="3600" dirty="0" smtClean="0">
                <a:solidFill>
                  <a:srgbClr val="FFFF00"/>
                </a:solidFill>
              </a:rPr>
              <a:t>amount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FF00"/>
                </a:solidFill>
              </a:rPr>
              <a:t>Can be a solid, liquid or gas.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FF00"/>
                </a:solidFill>
              </a:rPr>
              <a:t>the solute is dissolved by the solvent.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FF00"/>
                </a:solidFill>
              </a:rPr>
              <a:t>Example: </a:t>
            </a:r>
            <a:r>
              <a:rPr lang="en-US" u="sng" dirty="0" smtClean="0">
                <a:solidFill>
                  <a:srgbClr val="FFFF00"/>
                </a:solidFill>
              </a:rPr>
              <a:t>Salt</a:t>
            </a:r>
            <a:r>
              <a:rPr lang="en-US" dirty="0" smtClean="0">
                <a:solidFill>
                  <a:srgbClr val="FFFF00"/>
                </a:solidFill>
              </a:rPr>
              <a:t> is dissolved by water. </a:t>
            </a:r>
          </a:p>
        </p:txBody>
      </p:sp>
      <p:pic>
        <p:nvPicPr>
          <p:cNvPr id="53250" name="Picture 2" descr="http://www.prevor.com/EN/autres/lec_chimie/solvatation/Image8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0"/>
            <a:ext cx="3688335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381000"/>
            <a:ext cx="8610600" cy="6248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u="sng" dirty="0" smtClean="0">
                <a:solidFill>
                  <a:srgbClr val="FFFF00"/>
                </a:solidFill>
              </a:rPr>
              <a:t>Saturated Solution</a:t>
            </a:r>
            <a:r>
              <a:rPr lang="en-US" dirty="0" smtClean="0">
                <a:solidFill>
                  <a:srgbClr val="FFFF00"/>
                </a:solidFill>
              </a:rPr>
              <a:t>:  A mixture that contains as much dissolved solute as possible at a given temperature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endParaRPr lang="en-US" b="1" u="sng" dirty="0" smtClean="0"/>
          </a:p>
          <a:p>
            <a:pPr eaLnBrk="1" hangingPunct="1">
              <a:buFontTx/>
              <a:buNone/>
            </a:pPr>
            <a:endParaRPr lang="en-US" b="1" u="sng" dirty="0" smtClean="0"/>
          </a:p>
          <a:p>
            <a:pPr>
              <a:buNone/>
            </a:pPr>
            <a:r>
              <a:rPr lang="en-US" dirty="0" smtClean="0"/>
              <a:t>When a </a:t>
            </a:r>
            <a:r>
              <a:rPr lang="en-US" b="1" dirty="0" smtClean="0"/>
              <a:t>solution</a:t>
            </a:r>
            <a:r>
              <a:rPr lang="en-US" dirty="0" smtClean="0"/>
              <a:t> can have solute </a:t>
            </a:r>
            <a:r>
              <a:rPr lang="en-US" smtClean="0"/>
              <a:t>added </a:t>
            </a:r>
            <a:r>
              <a:rPr lang="en-US" smtClean="0"/>
              <a:t>and dissolved  </a:t>
            </a:r>
            <a:r>
              <a:rPr lang="en-US" dirty="0" smtClean="0"/>
              <a:t>the </a:t>
            </a:r>
            <a:r>
              <a:rPr lang="en-US" b="1" dirty="0" smtClean="0"/>
              <a:t>solution</a:t>
            </a:r>
            <a:r>
              <a:rPr lang="en-US" dirty="0" smtClean="0"/>
              <a:t> is </a:t>
            </a:r>
            <a:r>
              <a:rPr lang="en-US" b="1" u="sng" dirty="0" smtClean="0"/>
              <a:t>unsaturated</a:t>
            </a:r>
            <a:r>
              <a:rPr lang="en-US" dirty="0" smtClean="0"/>
              <a:t>.</a:t>
            </a:r>
            <a:endParaRPr lang="en-US" b="1" u="sng" dirty="0" smtClean="0"/>
          </a:p>
        </p:txBody>
      </p:sp>
      <p:pic>
        <p:nvPicPr>
          <p:cNvPr id="52228" name="Picture 4" descr="http://water.me.vccs.edu/courses/env211/changes/salts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209800"/>
            <a:ext cx="4247114" cy="2537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Solubility.asf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676400" y="1905000"/>
            <a:ext cx="5508837" cy="3756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2427</TotalTime>
  <Words>159</Words>
  <Application>Microsoft Office PowerPoint</Application>
  <PresentationFormat>On-screen Show (4:3)</PresentationFormat>
  <Paragraphs>34</Paragraphs>
  <Slides>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Concentration</dc:title>
  <dc:creator>Bentley Rose</dc:creator>
  <cp:lastModifiedBy>ahawks</cp:lastModifiedBy>
  <cp:revision>81</cp:revision>
  <dcterms:created xsi:type="dcterms:W3CDTF">2006-10-19T02:14:53Z</dcterms:created>
  <dcterms:modified xsi:type="dcterms:W3CDTF">2014-10-22T15:42:37Z</dcterms:modified>
</cp:coreProperties>
</file>