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38AD-5F98-4382-911F-8E0C7887E1CF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16D0A-8EB7-4574-BEE1-D54D5B2F95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fWPDc_NG6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b="1" dirty="0"/>
              <a:t>Light &amp; Color</a:t>
            </a:r>
            <a:br>
              <a:rPr lang="en-US" b="1" dirty="0"/>
            </a:br>
            <a:endParaRPr lang="en-US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pic>
        <p:nvPicPr>
          <p:cNvPr id="2052" name="Picture 5" descr="Light_dispersion_conceptual_wav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Examples -	</a:t>
            </a:r>
          </a:p>
          <a:p>
            <a:pPr lvl="1" eaLnBrk="1" hangingPunct="1"/>
            <a:r>
              <a:rPr lang="en-US" sz="3600" dirty="0" smtClean="0"/>
              <a:t>White light shines through transparent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sz="3600" dirty="0" smtClean="0"/>
              <a:t>  glass</a:t>
            </a:r>
          </a:p>
          <a:p>
            <a:pPr lvl="2"/>
            <a:r>
              <a:rPr lang="en-US" sz="3600" dirty="0" smtClean="0"/>
              <a:t>glass appears blue because it transmits blue light</a:t>
            </a:r>
          </a:p>
          <a:p>
            <a:pPr lvl="1" eaLnBrk="1" hangingPunct="1"/>
            <a:r>
              <a:rPr lang="en-US" sz="3600" dirty="0" smtClean="0"/>
              <a:t>Glass or plastic that only allows </a:t>
            </a:r>
            <a:r>
              <a:rPr lang="en-US" sz="3600" b="1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 light to pass through will be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371600"/>
            <a:ext cx="7924800" cy="5334000"/>
            <a:chOff x="361" y="1200"/>
            <a:chExt cx="4391" cy="278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008" y="1200"/>
              <a:ext cx="3744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6" descr="Light_O108_Filters2A_sx5632b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" y="1584"/>
              <a:ext cx="1440" cy="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Picture 7" descr="Light_O108_Filters2B_sx5632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2703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Light_O108_Filters2C_sx5632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6175" y="1600200"/>
            <a:ext cx="29178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4776" y="4611688"/>
            <a:ext cx="2523035" cy="12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78967" y="5602288"/>
            <a:ext cx="2523035" cy="12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6175" y="4099238"/>
            <a:ext cx="2765425" cy="12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Combining Colors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Primary Colors = </a:t>
            </a:r>
            <a:r>
              <a:rPr lang="en-US" sz="4000" dirty="0" smtClean="0"/>
              <a:t>three colors that can combine to make any other color</a:t>
            </a:r>
          </a:p>
          <a:p>
            <a:pPr eaLnBrk="1" hangingPunct="1"/>
            <a:endParaRPr lang="en-US" sz="4000" dirty="0" smtClean="0"/>
          </a:p>
          <a:p>
            <a:pPr eaLnBrk="1" hangingPunct="1">
              <a:buFontTx/>
              <a:buNone/>
            </a:pPr>
            <a:endParaRPr lang="en-US" sz="4000" dirty="0" smtClean="0"/>
          </a:p>
          <a:p>
            <a:pPr eaLnBrk="1" hangingPunct="1"/>
            <a:r>
              <a:rPr lang="en-US" sz="4000" b="1" dirty="0" smtClean="0"/>
              <a:t>Secondary Colors</a:t>
            </a:r>
            <a:r>
              <a:rPr lang="en-US" sz="4000" dirty="0" smtClean="0"/>
              <a:t> = two primary colors combined in equal amounts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53000" y="4038600"/>
            <a:ext cx="1066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dirty="0" smtClean="0"/>
              <a:t>Mixing Colors of Light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Primary colors =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9900"/>
                </a:solidFill>
              </a:rPr>
              <a:t>GREEN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CC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When combined in equal amounts, the 3 primary colors of light produce white light</a:t>
            </a:r>
          </a:p>
          <a:p>
            <a:pPr lvl="1" eaLnBrk="1" hangingPunct="1"/>
            <a:r>
              <a:rPr lang="en-US" dirty="0" smtClean="0"/>
              <a:t>If mixed in different amounts can produce other colors	</a:t>
            </a:r>
          </a:p>
          <a:p>
            <a:pPr lvl="2" eaLnBrk="1" hangingPunct="1"/>
            <a:r>
              <a:rPr lang="en-US" dirty="0" smtClean="0"/>
              <a:t>Example = </a:t>
            </a:r>
            <a:r>
              <a:rPr lang="en-US" b="1" dirty="0" smtClean="0">
                <a:solidFill>
                  <a:srgbClr val="FF0000"/>
                </a:solidFill>
              </a:rPr>
              <a:t>RED </a:t>
            </a:r>
            <a:r>
              <a:rPr lang="en-US" b="1" dirty="0" smtClean="0"/>
              <a:t>+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GREEN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pPr lvl="1" eaLnBrk="1" hangingPunct="1"/>
            <a:r>
              <a:rPr lang="en-US" dirty="0" smtClean="0"/>
              <a:t>Secondary colors of light =</a:t>
            </a:r>
          </a:p>
        </p:txBody>
      </p:sp>
      <p:pic>
        <p:nvPicPr>
          <p:cNvPr id="14340" name="Picture 5" descr="primary-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2819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3200" b="1" dirty="0" smtClean="0">
                <a:solidFill>
                  <a:srgbClr val="FF0066"/>
                </a:solidFill>
              </a:rPr>
              <a:t>Magenta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6096000"/>
            <a:ext cx="2286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3200" b="1" dirty="0" smtClean="0">
                <a:solidFill>
                  <a:srgbClr val="66FFFF"/>
                </a:solidFill>
              </a:rPr>
              <a:t>Cyan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029200"/>
            <a:ext cx="2362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3200" b="1" dirty="0" smtClean="0">
                <a:solidFill>
                  <a:srgbClr val="FFFF00"/>
                </a:solidFill>
              </a:rPr>
              <a:t>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dirty="0" smtClean="0"/>
              <a:t>Mixing Pigments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Pigments </a:t>
            </a:r>
            <a:r>
              <a:rPr lang="en-US" dirty="0" smtClean="0"/>
              <a:t> = colored substances that are used to color other materials</a:t>
            </a:r>
          </a:p>
          <a:p>
            <a:pPr lvl="1" eaLnBrk="1" hangingPunct="1"/>
            <a:r>
              <a:rPr lang="en-US" dirty="0" smtClean="0"/>
              <a:t>Absorb some color, but reflect others</a:t>
            </a:r>
          </a:p>
          <a:p>
            <a:pPr lvl="1" eaLnBrk="1" hangingPunct="1"/>
            <a:r>
              <a:rPr lang="en-US" dirty="0" smtClean="0"/>
              <a:t>Color seen is result of colors that particular pigment reflects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Mixing pigments is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DIFFERENT</a:t>
            </a:r>
            <a:r>
              <a:rPr lang="en-US" sz="3600" dirty="0" smtClean="0"/>
              <a:t> from mixing colors of light</a:t>
            </a:r>
          </a:p>
          <a:p>
            <a:pPr lvl="1" eaLnBrk="1" hangingPunct="1"/>
            <a:r>
              <a:rPr lang="en-US" sz="3200" b="1" u="sng" dirty="0" smtClean="0"/>
              <a:t>As pigments are added together, fewer colors of light are REFLECTED and more are ABSORBED</a:t>
            </a:r>
            <a:endParaRPr lang="en-US" sz="3200" u="sng" dirty="0" smtClean="0"/>
          </a:p>
          <a:p>
            <a:pPr lvl="1" eaLnBrk="1" hangingPunct="1"/>
            <a:r>
              <a:rPr lang="en-US" sz="3200" dirty="0" smtClean="0"/>
              <a:t>the more pigments combined, the darker the mixture looks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39624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66FFFF"/>
                </a:solidFill>
              </a:rPr>
              <a:t>Cyan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66"/>
                </a:solidFill>
              </a:rPr>
              <a:t>Magenta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primary colors of pigments</a:t>
            </a:r>
          </a:p>
          <a:p>
            <a:pPr lvl="1" eaLnBrk="1" hangingPunct="1"/>
            <a:r>
              <a:rPr lang="en-US" dirty="0" smtClean="0"/>
              <a:t>Combine in equal amounts to produce </a:t>
            </a:r>
            <a:r>
              <a:rPr lang="en-US" b="1" dirty="0" smtClean="0"/>
              <a:t>black</a:t>
            </a:r>
            <a:endParaRPr lang="en-US" dirty="0" smtClean="0"/>
          </a:p>
          <a:p>
            <a:pPr lvl="1" eaLnBrk="1" hangingPunct="1"/>
            <a:r>
              <a:rPr lang="en-US" dirty="0" smtClean="0"/>
              <a:t>Can combine primary pigments in different amounts to get secondary colors of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9900"/>
                </a:solidFill>
              </a:rPr>
              <a:t>GREEN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CC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7411" name="Picture 5" descr="Light_O111_Pigments_sx5726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62338"/>
            <a:ext cx="35814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886200"/>
            <a:ext cx="2895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 you notice the difference in the color wheel?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rimary-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ight_O111_Pigments_sx5726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390" y="2590800"/>
            <a:ext cx="45006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15240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PIGMENT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15240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LIGHT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Light &amp;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b="1" smtClean="0"/>
              <a:t>When Light Strikes an Object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When light strikes an object, the light can be </a:t>
            </a:r>
          </a:p>
          <a:p>
            <a:pPr lvl="1"/>
            <a:r>
              <a:rPr lang="en-US" sz="3200" b="1" u="sng" dirty="0" smtClean="0">
                <a:solidFill>
                  <a:srgbClr val="0070C0"/>
                </a:solidFill>
              </a:rPr>
              <a:t>A</a:t>
            </a:r>
            <a:r>
              <a:rPr lang="en-US" b="1" dirty="0" smtClean="0"/>
              <a:t>bsorbed (</a:t>
            </a:r>
            <a:r>
              <a:rPr lang="en-US" b="1" dirty="0" smtClean="0">
                <a:solidFill>
                  <a:srgbClr val="FF0000"/>
                </a:solidFill>
              </a:rPr>
              <a:t>take it in</a:t>
            </a:r>
            <a:r>
              <a:rPr lang="en-US" b="1" dirty="0" smtClean="0"/>
              <a:t>)</a:t>
            </a:r>
          </a:p>
          <a:p>
            <a:pPr lvl="1" eaLnBrk="1" hangingPunct="1"/>
            <a:r>
              <a:rPr lang="en-US" sz="3200" b="1" u="sng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/>
              <a:t>eflected (</a:t>
            </a:r>
            <a:r>
              <a:rPr lang="en-US" b="1" dirty="0" smtClean="0">
                <a:solidFill>
                  <a:srgbClr val="FF0000"/>
                </a:solidFill>
              </a:rPr>
              <a:t>bounce off/scatter</a:t>
            </a:r>
            <a:r>
              <a:rPr lang="en-US" b="1" dirty="0" smtClean="0"/>
              <a:t>)</a:t>
            </a:r>
          </a:p>
          <a:p>
            <a:pPr lvl="1" eaLnBrk="1" hangingPunct="1"/>
            <a:r>
              <a:rPr lang="en-US" sz="3200" b="1" u="sng" dirty="0" smtClean="0">
                <a:solidFill>
                  <a:srgbClr val="0070C0"/>
                </a:solidFill>
              </a:rPr>
              <a:t>T</a:t>
            </a:r>
            <a:r>
              <a:rPr lang="en-US" b="1" dirty="0" smtClean="0"/>
              <a:t>ransmitted (</a:t>
            </a:r>
            <a:r>
              <a:rPr lang="en-US" b="1" dirty="0" smtClean="0">
                <a:solidFill>
                  <a:srgbClr val="FF0000"/>
                </a:solidFill>
              </a:rPr>
              <a:t>carrying it/moving it</a:t>
            </a:r>
            <a:r>
              <a:rPr lang="en-US" b="1" dirty="0" smtClean="0"/>
              <a:t>)</a:t>
            </a:r>
          </a:p>
          <a:p>
            <a:pPr eaLnBrk="1" hangingPunct="1"/>
            <a:r>
              <a:rPr lang="en-US" dirty="0" smtClean="0"/>
              <a:t>Materials can be classified as</a:t>
            </a:r>
          </a:p>
          <a:p>
            <a:pPr lvl="1" eaLnBrk="1" hangingPunct="1"/>
            <a:r>
              <a:rPr lang="en-US" sz="3600" b="1" u="sng" dirty="0" smtClean="0">
                <a:solidFill>
                  <a:srgbClr val="009900"/>
                </a:solidFill>
              </a:rPr>
              <a:t>T</a:t>
            </a:r>
            <a:r>
              <a:rPr lang="en-US" b="1" dirty="0" smtClean="0"/>
              <a:t>ransparent</a:t>
            </a:r>
          </a:p>
          <a:p>
            <a:pPr lvl="1"/>
            <a:r>
              <a:rPr lang="en-US" sz="3600" b="1" u="sng" dirty="0" smtClean="0">
                <a:solidFill>
                  <a:srgbClr val="009900"/>
                </a:solidFill>
              </a:rPr>
              <a:t>O</a:t>
            </a:r>
            <a:r>
              <a:rPr lang="en-US" b="1" dirty="0" smtClean="0"/>
              <a:t>paque</a:t>
            </a:r>
            <a:r>
              <a:rPr lang="en-US" dirty="0" smtClean="0"/>
              <a:t> </a:t>
            </a:r>
            <a:endParaRPr lang="en-US" b="1" dirty="0" smtClean="0"/>
          </a:p>
          <a:p>
            <a:pPr lvl="1" eaLnBrk="1" hangingPunct="1"/>
            <a:r>
              <a:rPr lang="en-US" sz="3600" b="1" u="sng" dirty="0" smtClean="0">
                <a:solidFill>
                  <a:srgbClr val="009900"/>
                </a:solidFill>
              </a:rPr>
              <a:t>T</a:t>
            </a:r>
            <a:r>
              <a:rPr lang="en-US" b="1" dirty="0" smtClean="0"/>
              <a:t>ranslucent </a:t>
            </a:r>
          </a:p>
          <a:p>
            <a:pPr lvl="1" eaLnBrk="1" hangingPunct="1"/>
            <a:r>
              <a:rPr lang="en-US" dirty="0" smtClean="0"/>
              <a:t>This is based on what happens to light that strikes the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Transparent Materials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9900"/>
                </a:solidFill>
              </a:rPr>
              <a:t>Transmits</a:t>
            </a:r>
            <a:r>
              <a:rPr lang="en-US" b="1" dirty="0" smtClean="0"/>
              <a:t> most of the light that strikes it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Light passes right through </a:t>
            </a:r>
            <a:r>
              <a:rPr lang="en-US" sz="3200" b="1" u="sng" dirty="0" smtClean="0"/>
              <a:t>without</a:t>
            </a:r>
            <a:r>
              <a:rPr lang="en-US" sz="3200" b="1" dirty="0" smtClean="0"/>
              <a:t> </a:t>
            </a:r>
            <a:r>
              <a:rPr lang="en-US" b="1" dirty="0" smtClean="0"/>
              <a:t>being scattered</a:t>
            </a:r>
          </a:p>
          <a:p>
            <a:pPr lvl="1" eaLnBrk="1" hangingPunct="1"/>
            <a:r>
              <a:rPr lang="en-US" b="1" dirty="0" smtClean="0"/>
              <a:t>See clearly what’s on other side</a:t>
            </a:r>
          </a:p>
          <a:p>
            <a:pPr lvl="1" eaLnBrk="1" hangingPunct="1"/>
            <a:r>
              <a:rPr lang="en-US" b="1" dirty="0" smtClean="0"/>
              <a:t>Examples = water, clear glass, air</a:t>
            </a:r>
          </a:p>
        </p:txBody>
      </p:sp>
      <p:pic>
        <p:nvPicPr>
          <p:cNvPr id="4100" name="Picture 5" descr="wine%20glasses%20refraction%20and%20distortion%20illustr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30713"/>
            <a:ext cx="31242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Translucent Materials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9900"/>
                </a:solidFill>
              </a:rPr>
              <a:t>Scatters</a:t>
            </a:r>
            <a:r>
              <a:rPr lang="en-US" b="1" dirty="0" smtClean="0"/>
              <a:t> light as it passes through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Usually can see something behind object, but is blurred</a:t>
            </a:r>
          </a:p>
          <a:p>
            <a:pPr lvl="1" eaLnBrk="1" hangingPunct="1"/>
            <a:r>
              <a:rPr lang="en-US" b="1" dirty="0" smtClean="0"/>
              <a:t>Example = wax paper, frosted glass</a:t>
            </a:r>
          </a:p>
        </p:txBody>
      </p:sp>
      <p:pic>
        <p:nvPicPr>
          <p:cNvPr id="5124" name="Picture 5" descr="inventables-6-470-0109-751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8088"/>
            <a:ext cx="40386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TAIR_003_l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Opaque 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9900"/>
                </a:solidFill>
              </a:rPr>
              <a:t>Reflects</a:t>
            </a:r>
            <a:r>
              <a:rPr lang="en-US" b="1" dirty="0" smtClean="0"/>
              <a:t> or </a:t>
            </a:r>
            <a:r>
              <a:rPr lang="en-US" b="1" u="sng" dirty="0" smtClean="0">
                <a:solidFill>
                  <a:srgbClr val="009900"/>
                </a:solidFill>
              </a:rPr>
              <a:t>absorbs</a:t>
            </a:r>
            <a:r>
              <a:rPr lang="en-US" b="1" dirty="0" smtClean="0"/>
              <a:t> ALL of the light that strikes it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Cannot see through because light cannot pass through them</a:t>
            </a:r>
          </a:p>
          <a:p>
            <a:pPr lvl="1" eaLnBrk="1" hangingPunct="1"/>
            <a:r>
              <a:rPr lang="en-US" b="1" dirty="0" smtClean="0"/>
              <a:t>Example = metal, wood, tightly woven fabric</a:t>
            </a:r>
          </a:p>
          <a:p>
            <a:pPr lvl="1" eaLnBrk="1" hangingPunct="1"/>
            <a:endParaRPr lang="en-US" b="1" dirty="0" smtClean="0"/>
          </a:p>
        </p:txBody>
      </p:sp>
      <p:pic>
        <p:nvPicPr>
          <p:cNvPr id="6148" name="Picture 5" descr="PineWood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5" y="4410075"/>
            <a:ext cx="3267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Yarn_dyed_cotton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0738"/>
            <a:ext cx="2971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Color of Objects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know how light interacts w/ objects can explain why objects have different colors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Color of objects depends on </a:t>
            </a:r>
          </a:p>
          <a:p>
            <a:pPr lvl="1" eaLnBrk="1" hangingPunct="1"/>
            <a:r>
              <a:rPr lang="en-US" smtClean="0"/>
              <a:t>Material object made of</a:t>
            </a:r>
          </a:p>
          <a:p>
            <a:pPr lvl="1" eaLnBrk="1" hangingPunct="1"/>
            <a:r>
              <a:rPr lang="en-US" smtClean="0"/>
              <a:t>Color of light striking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b="1" dirty="0" smtClean="0"/>
              <a:t>Color of Opaque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Depends on wavelengths of light that object reflects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Every opaque object absorbs some wavelengths of light and reflects others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b="1" u="sng" dirty="0" smtClean="0"/>
              <a:t>Color of an opaque object is the color of the light it </a:t>
            </a: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929390"/>
            <a:ext cx="7848600" cy="4267200"/>
            <a:chOff x="144" y="1328"/>
            <a:chExt cx="4752" cy="2448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672" y="1328"/>
              <a:ext cx="4224" cy="24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6" descr="Light_O108_Colored2A_sx5626b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536"/>
              <a:ext cx="1666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3" name="Picture 7" descr="Light_O108_Colored2B_sx5626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895600"/>
            <a:ext cx="3009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Light_O108_Colored2C_sx5626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613" y="914400"/>
            <a:ext cx="31003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399" y="3736975"/>
            <a:ext cx="252303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8646" y="5714844"/>
            <a:ext cx="252303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303093"/>
            <a:ext cx="252303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Color of Transparent &amp; Translucent Objects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Allow only certain colors of light to pass through them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Reflect or absorb other colors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b="1" u="sng" dirty="0" smtClean="0"/>
              <a:t>The color of the transparent or translucent object is the color of the light it </a:t>
            </a:r>
            <a:r>
              <a:rPr lang="en-US" sz="36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Light &amp; Color </vt:lpstr>
      <vt:lpstr>When Light Strikes an Object</vt:lpstr>
      <vt:lpstr>Transparent Materials</vt:lpstr>
      <vt:lpstr>Translucent Materials</vt:lpstr>
      <vt:lpstr>Opaque Materials</vt:lpstr>
      <vt:lpstr>The Color of Objects</vt:lpstr>
      <vt:lpstr>Color of Opaque Objects</vt:lpstr>
      <vt:lpstr>PowerPoint Presentation</vt:lpstr>
      <vt:lpstr>Color of Transparent &amp; Translucent Objects </vt:lpstr>
      <vt:lpstr>PowerPoint Presentation</vt:lpstr>
      <vt:lpstr>PowerPoint Presentation</vt:lpstr>
      <vt:lpstr>Combining Colors</vt:lpstr>
      <vt:lpstr>Mixing Colors of Light</vt:lpstr>
      <vt:lpstr>Mixing Pigments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&amp; Color</dc:title>
  <dc:creator>ahawks</dc:creator>
  <cp:lastModifiedBy>angie</cp:lastModifiedBy>
  <cp:revision>5</cp:revision>
  <dcterms:created xsi:type="dcterms:W3CDTF">2014-05-01T19:38:34Z</dcterms:created>
  <dcterms:modified xsi:type="dcterms:W3CDTF">2015-01-08T04:27:39Z</dcterms:modified>
</cp:coreProperties>
</file>