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7E1409-A696-4B7C-8769-287AA233BA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CFC714-823F-4915-BA20-45290605EC7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ciencebox.org/node/578" TargetMode="External"/><Relationship Id="rId2" Type="http://schemas.openxmlformats.org/officeDocument/2006/relationships/hyperlink" Target="http://emvc.geol.ucsb.edu/forteachers/flashmovies/Spreading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zone.com/books/earth_science/terc/content/visualizations/es0902/es0902page01.cfm?chapter_no=visualiz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arthquake.usgs.gov/earthquakes/ma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roc.mpls.k12.mn.us/Environmental%20Science/course%20files/multimedia/lesson14/animations/2c_convergent_plates.html" TargetMode="External"/><Relationship Id="rId2" Type="http://schemas.openxmlformats.org/officeDocument/2006/relationships/hyperlink" Target="http://earthguide.ucsd.edu/eoc/teachers/t_tectonics/p_subduc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.cornell.edu/eas/education/course/descr/EAS220/2008%20Lectures/Lecture%207%20web/PlateMotionpp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Discovery Education Assignment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7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5997" y="17489"/>
            <a:ext cx="8229600" cy="838200"/>
          </a:xfrm>
        </p:spPr>
        <p:txBody>
          <a:bodyPr/>
          <a:lstStyle/>
          <a:p>
            <a:r>
              <a:rPr lang="en-US" b="1" dirty="0" smtClean="0"/>
              <a:t>Where is new crust formed?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mid-ocean ridges </a:t>
            </a:r>
          </a:p>
          <a:p>
            <a:pPr lvl="1"/>
            <a:r>
              <a:rPr lang="en-US" sz="2800" dirty="0" smtClean="0"/>
              <a:t>Remember – this is a divergent boundary</a:t>
            </a:r>
          </a:p>
          <a:p>
            <a:r>
              <a:rPr lang="en-US" sz="2800" dirty="0" smtClean="0"/>
              <a:t>When new curst is created, it causes the ocean floor to “spread”</a:t>
            </a:r>
          </a:p>
          <a:p>
            <a:r>
              <a:rPr lang="en-US" sz="2800" dirty="0" smtClean="0">
                <a:hlinkClick r:id="rId2"/>
              </a:rPr>
              <a:t>Sea Floor Spreading</a:t>
            </a:r>
            <a:endParaRPr lang="en-US" sz="2800" dirty="0" smtClean="0"/>
          </a:p>
        </p:txBody>
      </p:sp>
      <p:pic>
        <p:nvPicPr>
          <p:cNvPr id="10" name="Picture 5" descr="Seafloor Spreading: Animation created by the US Geological Society.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79" y="3474907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How is the crust destroyed?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Happens at </a:t>
            </a:r>
            <a:r>
              <a:rPr lang="en-US" sz="3200" dirty="0"/>
              <a:t>convergent </a:t>
            </a:r>
            <a:r>
              <a:rPr lang="en-US" sz="3200" dirty="0" smtClean="0"/>
              <a:t>boundaries </a:t>
            </a:r>
          </a:p>
          <a:p>
            <a:pPr lvl="1"/>
            <a:r>
              <a:rPr lang="en-US" sz="3200" dirty="0" smtClean="0"/>
              <a:t>The “diving” </a:t>
            </a:r>
            <a:r>
              <a:rPr lang="en-US" sz="3200" dirty="0"/>
              <a:t>plate </a:t>
            </a:r>
            <a:r>
              <a:rPr lang="en-US" sz="3200" dirty="0" smtClean="0"/>
              <a:t>is consumed </a:t>
            </a:r>
            <a:r>
              <a:rPr lang="en-US" sz="3200" dirty="0"/>
              <a:t>back into mantle </a:t>
            </a:r>
            <a:r>
              <a:rPr lang="en-US" sz="3200" dirty="0" smtClean="0"/>
              <a:t>at a subduction zone</a:t>
            </a:r>
          </a:p>
          <a:p>
            <a:pPr lvl="2"/>
            <a:r>
              <a:rPr lang="en-US" sz="2900" dirty="0" smtClean="0"/>
              <a:t>This process is </a:t>
            </a:r>
            <a:r>
              <a:rPr lang="en-US" sz="2900" smtClean="0"/>
              <a:t>called </a:t>
            </a:r>
            <a:r>
              <a:rPr lang="en-US" sz="2900" smtClean="0">
                <a:hlinkClick r:id="rId2"/>
              </a:rPr>
              <a:t>subduction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718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Lithosphere divided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46" y="1905000"/>
            <a:ext cx="2533754" cy="4434840"/>
          </a:xfrm>
        </p:spPr>
        <p:txBody>
          <a:bodyPr/>
          <a:lstStyle/>
          <a:p>
            <a:r>
              <a:rPr lang="en-US" dirty="0" smtClean="0"/>
              <a:t>Into plates</a:t>
            </a:r>
          </a:p>
          <a:p>
            <a:r>
              <a:rPr lang="en-US" dirty="0" smtClean="0"/>
              <a:t>Also called crustal plates; lithospheric plates, tectonic plates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lateT_Lithospheric_sx5057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056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243"/>
            <a:ext cx="8229600" cy="1143000"/>
          </a:xfrm>
        </p:spPr>
        <p:txBody>
          <a:bodyPr/>
          <a:lstStyle/>
          <a:p>
            <a:r>
              <a:rPr lang="en-US" b="1" dirty="0" smtClean="0"/>
              <a:t>Lithosphere vs. Asthenosphere 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5935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Lithosphere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5484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Asthenosphere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40188" cy="4226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Includes the crust and upper , upper mantle </a:t>
            </a:r>
          </a:p>
          <a:p>
            <a:r>
              <a:rPr lang="en-US" sz="2800" dirty="0" smtClean="0"/>
              <a:t>Thinnest layer 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302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Below the lithosphere </a:t>
            </a:r>
          </a:p>
          <a:p>
            <a:r>
              <a:rPr lang="en-US" sz="2800" dirty="0" smtClean="0"/>
              <a:t>In upper mantle</a:t>
            </a:r>
          </a:p>
          <a:p>
            <a:r>
              <a:rPr lang="en-US" sz="2800" dirty="0" smtClean="0"/>
              <a:t>Higher temperature</a:t>
            </a:r>
          </a:p>
          <a:p>
            <a:r>
              <a:rPr lang="en-US" sz="2800" dirty="0" smtClean="0"/>
              <a:t>Solid; moves like plastic/silly putty</a:t>
            </a:r>
          </a:p>
          <a:p>
            <a:pPr lvl="1"/>
            <a:r>
              <a:rPr lang="en-US" sz="2800" dirty="0" smtClean="0"/>
              <a:t>NOT a liquid</a:t>
            </a:r>
            <a:endParaRPr lang="en-US" sz="2800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0" y="5193051"/>
            <a:ext cx="9144000" cy="1712120"/>
          </a:xfrm>
          <a:prstGeom prst="rect">
            <a:avLst/>
          </a:prstGeom>
        </p:spPr>
        <p:txBody>
          <a:bodyPr vert="horz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solidFill>
                  <a:srgbClr val="00B0F0"/>
                </a:solidFill>
              </a:rPr>
              <a:t>Because of the movement of the asthenosphere (its ability to bend), the lithosphere is able to move/slide around on top</a:t>
            </a:r>
            <a:endParaRPr lang="en-US" sz="2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8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6896" y="533400"/>
            <a:ext cx="91440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allows the lithosphere to move?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83325"/>
          </a:xfrm>
        </p:spPr>
        <p:txBody>
          <a:bodyPr>
            <a:normAutofit/>
          </a:bodyPr>
          <a:lstStyle/>
          <a:p>
            <a:r>
              <a:rPr lang="en-US" dirty="0" smtClean="0"/>
              <a:t>The convection currents within the mantle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59525"/>
          </a:xfrm>
        </p:spPr>
        <p:txBody>
          <a:bodyPr>
            <a:normAutofit/>
          </a:bodyPr>
          <a:lstStyle/>
          <a:p>
            <a:r>
              <a:rPr lang="en-US" dirty="0" smtClean="0"/>
              <a:t>Remember convection is a form of heat transfer</a:t>
            </a:r>
          </a:p>
          <a:p>
            <a:r>
              <a:rPr lang="en-US" altLang="en-US" sz="2800" b="1" dirty="0">
                <a:solidFill>
                  <a:srgbClr val="00B0F0"/>
                </a:solidFill>
                <a:latin typeface="Helvetica" pitchFamily="-16" charset="0"/>
              </a:rPr>
              <a:t>Convection is like a boiling pot. </a:t>
            </a:r>
            <a:r>
              <a:rPr kumimoji="1" lang="en-US" altLang="en-US" sz="2800" b="1">
                <a:solidFill>
                  <a:srgbClr val="00B0F0"/>
                </a:solidFill>
                <a:latin typeface="Helvetica" pitchFamily="-16" charset="0"/>
              </a:rPr>
              <a:t>Heated </a:t>
            </a:r>
            <a:r>
              <a:rPr kumimoji="1" lang="en-US" altLang="en-US" sz="2800" b="1" smtClean="0">
                <a:solidFill>
                  <a:srgbClr val="00B0F0"/>
                </a:solidFill>
                <a:latin typeface="Helvetica" pitchFamily="-16" charset="0"/>
              </a:rPr>
              <a:t>water </a:t>
            </a:r>
            <a:r>
              <a:rPr kumimoji="1" lang="en-US" altLang="en-US" sz="2800" b="1" dirty="0">
                <a:solidFill>
                  <a:srgbClr val="00B0F0"/>
                </a:solidFill>
                <a:latin typeface="Helvetica" pitchFamily="-16" charset="0"/>
              </a:rPr>
              <a:t>rises to the surface, spreads and begins to cool, and then sinks back to the bottom of the pot where it is reheated and rises again.</a:t>
            </a:r>
            <a:endParaRPr kumimoji="1" lang="en-US" altLang="en-US" sz="3600" b="1" dirty="0">
              <a:solidFill>
                <a:srgbClr val="00B0F0"/>
              </a:solidFill>
              <a:latin typeface="Helvetica" pitchFamily="-16" charset="0"/>
            </a:endParaRPr>
          </a:p>
          <a:p>
            <a:endParaRPr lang="en-US" dirty="0"/>
          </a:p>
        </p:txBody>
      </p:sp>
      <p:pic>
        <p:nvPicPr>
          <p:cNvPr id="9" name="Picture 25" descr="convectionCuta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7" y="3416844"/>
            <a:ext cx="4962525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3" descr="ConvectionPot-USGS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38800"/>
            <a:ext cx="8112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9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0408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Where do most earthquakes &amp; volcanoes occur?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/>
          <a:lstStyle/>
          <a:p>
            <a:r>
              <a:rPr lang="en-US" sz="3600" dirty="0"/>
              <a:t>Along the colliding edges of most </a:t>
            </a:r>
            <a:r>
              <a:rPr lang="en-US" sz="3600" dirty="0" smtClean="0"/>
              <a:t>plates</a:t>
            </a:r>
          </a:p>
          <a:p>
            <a:r>
              <a:rPr lang="en-US" sz="3600" dirty="0" smtClean="0">
                <a:hlinkClick r:id="rId2"/>
              </a:rPr>
              <a:t>Latest Earthquakes &amp; Volcanoes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4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Plate Tectonics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876800"/>
          </a:xfrm>
        </p:spPr>
        <p:txBody>
          <a:bodyPr/>
          <a:lstStyle/>
          <a:p>
            <a:r>
              <a:rPr lang="en-US" sz="3200" dirty="0" smtClean="0"/>
              <a:t>This explains </a:t>
            </a:r>
            <a:r>
              <a:rPr lang="en-US" sz="3200" dirty="0"/>
              <a:t>how the forces within the earth move the plates </a:t>
            </a:r>
            <a:r>
              <a:rPr lang="en-US" sz="3200" dirty="0" smtClean="0"/>
              <a:t>around</a:t>
            </a:r>
            <a:endParaRPr lang="en-US" sz="3200" dirty="0"/>
          </a:p>
          <a:p>
            <a:r>
              <a:rPr lang="en-US" sz="3200" dirty="0" smtClean="0"/>
              <a:t>The theory states</a:t>
            </a:r>
            <a:r>
              <a:rPr lang="en-US" sz="3200" dirty="0"/>
              <a:t>:  </a:t>
            </a:r>
            <a:r>
              <a:rPr lang="en-US" sz="3200" i="1" u="sng" dirty="0"/>
              <a:t>pieces of Earth’s lithosphere are in slow, constant motion, </a:t>
            </a:r>
            <a:r>
              <a:rPr lang="en-US" sz="3200" i="1" u="sng" dirty="0" smtClean="0"/>
              <a:t>moved </a:t>
            </a:r>
            <a:r>
              <a:rPr lang="en-US" sz="3200" i="1" u="sng" dirty="0"/>
              <a:t>by currents in the mantle</a:t>
            </a:r>
            <a:endParaRPr lang="en-US" sz="3200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5" descr="convectionCuta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94" y="4114800"/>
            <a:ext cx="392100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1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28"/>
            <a:ext cx="8229600" cy="1143000"/>
          </a:xfrm>
        </p:spPr>
        <p:txBody>
          <a:bodyPr/>
          <a:lstStyle/>
          <a:p>
            <a:r>
              <a:rPr lang="en-US" b="1" dirty="0" smtClean="0"/>
              <a:t>As the mantle circulates…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Crust slides around, pulls apart, pushes together, and reshapes </a:t>
            </a:r>
            <a:r>
              <a:rPr lang="en-US" sz="3200" dirty="0" smtClean="0"/>
              <a:t>land</a:t>
            </a:r>
          </a:p>
          <a:p>
            <a:r>
              <a:rPr lang="en-US" sz="3200" dirty="0" smtClean="0"/>
              <a:t>This is where we get the three main types of plate boundaries!</a:t>
            </a:r>
          </a:p>
          <a:p>
            <a:r>
              <a:rPr lang="en-US" sz="3200" dirty="0" smtClean="0"/>
              <a:t>The three main types of boundaries are…</a:t>
            </a:r>
          </a:p>
          <a:p>
            <a:pPr lvl="1"/>
            <a:r>
              <a:rPr lang="en-US" sz="3000" dirty="0" smtClean="0"/>
              <a:t>DIVERGENT</a:t>
            </a:r>
          </a:p>
          <a:p>
            <a:pPr lvl="1"/>
            <a:r>
              <a:rPr lang="en-US" sz="3000" dirty="0" smtClean="0"/>
              <a:t>CONVERGENT</a:t>
            </a:r>
          </a:p>
          <a:p>
            <a:pPr lvl="1"/>
            <a:r>
              <a:rPr lang="en-US" sz="3000" dirty="0" smtClean="0"/>
              <a:t>TRANSFORM </a:t>
            </a:r>
            <a:endParaRPr lang="en-US" sz="3000" dirty="0"/>
          </a:p>
          <a:p>
            <a:r>
              <a:rPr lang="en-US" sz="3200" dirty="0" smtClean="0"/>
              <a:t>Most earthquake and volcanic activity happens here at the boundaries</a:t>
            </a:r>
          </a:p>
        </p:txBody>
      </p:sp>
    </p:spTree>
    <p:extLst>
      <p:ext uri="{BB962C8B-B14F-4D97-AF65-F5344CB8AC3E}">
        <p14:creationId xmlns:p14="http://schemas.microsoft.com/office/powerpoint/2010/main" val="24093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DIVERGENT BOUNDARIES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</p:spPr>
        <p:txBody>
          <a:bodyPr/>
          <a:lstStyle/>
          <a:p>
            <a:r>
              <a:rPr lang="en-US" sz="3200" dirty="0" smtClean="0"/>
              <a:t>“Move Away” from one another (think of the word diverge)</a:t>
            </a:r>
          </a:p>
          <a:p>
            <a:pPr lvl="1"/>
            <a:r>
              <a:rPr lang="en-US" sz="3200" dirty="0"/>
              <a:t>Rifts </a:t>
            </a:r>
            <a:r>
              <a:rPr lang="en-US" sz="3200" dirty="0" smtClean="0"/>
              <a:t>form (largest is Mid-Atlantic Ridge)</a:t>
            </a:r>
            <a:endParaRPr lang="en-US" sz="3200" dirty="0"/>
          </a:p>
          <a:p>
            <a:pPr lvl="1"/>
            <a:r>
              <a:rPr lang="en-US" sz="3200" dirty="0"/>
              <a:t>Seafloor spreading </a:t>
            </a:r>
            <a:r>
              <a:rPr lang="en-US" sz="3200" dirty="0" smtClean="0"/>
              <a:t>occurs; New </a:t>
            </a:r>
            <a:r>
              <a:rPr lang="en-US" sz="3200" dirty="0"/>
              <a:t>curst forms</a:t>
            </a:r>
          </a:p>
          <a:p>
            <a:pPr lvl="1"/>
            <a:r>
              <a:rPr lang="en-US" sz="3200" dirty="0" smtClean="0"/>
              <a:t>Earthquakes &amp;</a:t>
            </a:r>
          </a:p>
          <a:p>
            <a:pPr marL="393192" lvl="1" indent="0">
              <a:buNone/>
            </a:pPr>
            <a:r>
              <a:rPr lang="en-US" sz="3200" dirty="0" smtClean="0"/>
              <a:t>   Volcanoes can </a:t>
            </a:r>
            <a:r>
              <a:rPr lang="en-US" sz="3200" dirty="0"/>
              <a:t>occur</a:t>
            </a:r>
          </a:p>
          <a:p>
            <a:endParaRPr lang="en-US" dirty="0"/>
          </a:p>
        </p:txBody>
      </p:sp>
      <p:pic>
        <p:nvPicPr>
          <p:cNvPr id="4" name="Divergent Boundar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CONVERGENT BOUNDARIES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r>
              <a:rPr lang="en-US" dirty="0" smtClean="0"/>
              <a:t>“Come together,” “Crash into,” “collide” (think of the word ‘converge’)</a:t>
            </a:r>
          </a:p>
          <a:p>
            <a:r>
              <a:rPr lang="en-US" dirty="0"/>
              <a:t>Mountains and/or Volcanoes can form</a:t>
            </a:r>
          </a:p>
          <a:p>
            <a:r>
              <a:rPr lang="en-US" dirty="0"/>
              <a:t>Subduction zones can be created (density matters here)</a:t>
            </a:r>
          </a:p>
          <a:p>
            <a:r>
              <a:rPr lang="en-US" dirty="0"/>
              <a:t>Earthquakes can </a:t>
            </a:r>
            <a:r>
              <a:rPr lang="en-US" dirty="0" smtClean="0"/>
              <a:t>occur</a:t>
            </a:r>
          </a:p>
          <a:p>
            <a:r>
              <a:rPr lang="en-US" dirty="0" smtClean="0"/>
              <a:t>Types of Convergent Boundaries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Oceanic vs. Continental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Continental vs. Continental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Oceanic vs. Oceanic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394</Words>
  <Application>Microsoft Office PowerPoint</Application>
  <PresentationFormat>On-screen Show (4:3)</PresentationFormat>
  <Paragraphs>57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Discovery Education Assignment Review</vt:lpstr>
      <vt:lpstr>The Lithosphere divided</vt:lpstr>
      <vt:lpstr>Lithosphere vs. Asthenosphere </vt:lpstr>
      <vt:lpstr>What allows the lithosphere to move?</vt:lpstr>
      <vt:lpstr>Where do most earthquakes &amp; volcanoes occur?</vt:lpstr>
      <vt:lpstr>Plate Tectonics </vt:lpstr>
      <vt:lpstr>As the mantle circulates…</vt:lpstr>
      <vt:lpstr>DIVERGENT BOUNDARIES</vt:lpstr>
      <vt:lpstr>CONVERGENT BOUNDARIES</vt:lpstr>
      <vt:lpstr>Where is new crust formed?</vt:lpstr>
      <vt:lpstr>How is the crust destroyed?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Education Assignment Review</dc:title>
  <dc:creator>angie</dc:creator>
  <cp:lastModifiedBy>angie</cp:lastModifiedBy>
  <cp:revision>15</cp:revision>
  <dcterms:created xsi:type="dcterms:W3CDTF">2015-02-10T00:57:42Z</dcterms:created>
  <dcterms:modified xsi:type="dcterms:W3CDTF">2015-02-11T03:03:29Z</dcterms:modified>
</cp:coreProperties>
</file>