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5" r:id="rId8"/>
    <p:sldId id="263" r:id="rId9"/>
    <p:sldId id="264"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1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E9065F-03EC-4D65-8D82-BD13F68ACE8A}"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33906712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9065F-03EC-4D65-8D82-BD13F68ACE8A}"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198596980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9065F-03EC-4D65-8D82-BD13F68ACE8A}"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219552753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9065F-03EC-4D65-8D82-BD13F68ACE8A}"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65298172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E9065F-03EC-4D65-8D82-BD13F68ACE8A}"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357636059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E9065F-03EC-4D65-8D82-BD13F68ACE8A}"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56628451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E9065F-03EC-4D65-8D82-BD13F68ACE8A}" type="datetimeFigureOut">
              <a:rPr lang="en-US" smtClean="0"/>
              <a:pPr/>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77707390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E9065F-03EC-4D65-8D82-BD13F68ACE8A}" type="datetimeFigureOut">
              <a:rPr lang="en-US" smtClean="0"/>
              <a:pPr/>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231994753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9065F-03EC-4D65-8D82-BD13F68ACE8A}" type="datetimeFigureOut">
              <a:rPr lang="en-US" smtClean="0"/>
              <a:pPr/>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55748531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E9065F-03EC-4D65-8D82-BD13F68ACE8A}"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232984580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E9065F-03EC-4D65-8D82-BD13F68ACE8A}"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41639587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9065F-03EC-4D65-8D82-BD13F68ACE8A}" type="datetimeFigureOut">
              <a:rPr lang="en-US" smtClean="0"/>
              <a:pPr/>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ECA76-FBEF-42FE-A81B-CF572B364582}" type="slidenum">
              <a:rPr lang="en-US" smtClean="0"/>
              <a:pPr/>
              <a:t>‹#›</a:t>
            </a:fld>
            <a:endParaRPr lang="en-US"/>
          </a:p>
        </p:txBody>
      </p:sp>
    </p:spTree>
    <p:extLst>
      <p:ext uri="{BB962C8B-B14F-4D97-AF65-F5344CB8AC3E}">
        <p14:creationId xmlns="" xmlns:p14="http://schemas.microsoft.com/office/powerpoint/2010/main" val="1838547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upload.wikimedia.org/wikipedia/commons/e/e1/Sublimation_At_Hyak_WA_2.JPG" TargetMode="External"/><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ndw9XYA4iF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File:Melting_icecubes.gif"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5457" y="762000"/>
            <a:ext cx="7972760" cy="14465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Changes of State</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descr="http://citadel.sjfc.edu/students/kes00898/e-port/smily%20phases%20of%20water.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778154" y="2362200"/>
            <a:ext cx="3790064" cy="2209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http://images.tutorcircle.com/cms/images/95/changing-states-of-matter.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1450" y="3505200"/>
            <a:ext cx="4324350" cy="328612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5732261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6172200" cy="6400800"/>
          </a:xfrm>
        </p:spPr>
        <p:txBody>
          <a:bodyPr>
            <a:normAutofit lnSpcReduction="10000"/>
          </a:bodyPr>
          <a:lstStyle/>
          <a:p>
            <a:endParaRPr lang="en-US" b="1" i="1" u="sng" dirty="0" smtClean="0"/>
          </a:p>
          <a:p>
            <a:endParaRPr lang="en-US" b="1" i="1" u="sng" dirty="0"/>
          </a:p>
          <a:p>
            <a:r>
              <a:rPr lang="en-US" sz="4000" b="1" i="1" u="sng" dirty="0" smtClean="0"/>
              <a:t>The process in which a liquid boils and changes to a gas is called</a:t>
            </a:r>
            <a:r>
              <a:rPr lang="en-US" sz="4000" b="1" i="1" u="sng" dirty="0" smtClean="0">
                <a:solidFill>
                  <a:srgbClr val="0070C0"/>
                </a:solidFill>
              </a:rPr>
              <a:t> vaporization</a:t>
            </a:r>
            <a:endParaRPr lang="en-US" sz="4000" dirty="0" smtClean="0"/>
          </a:p>
          <a:p>
            <a:r>
              <a:rPr lang="en-US" sz="4000" b="1" i="1" u="sng" dirty="0" smtClean="0"/>
              <a:t>The temperature at which a liquid boils is its </a:t>
            </a:r>
            <a:r>
              <a:rPr lang="en-US" sz="4000" b="1" i="1" u="sng" dirty="0" smtClean="0">
                <a:solidFill>
                  <a:srgbClr val="0070C0"/>
                </a:solidFill>
              </a:rPr>
              <a:t>boiling point</a:t>
            </a:r>
            <a:endParaRPr lang="en-US" sz="4000" dirty="0" smtClean="0"/>
          </a:p>
          <a:p>
            <a:pPr lvl="1"/>
            <a:r>
              <a:rPr lang="en-US" sz="3600" dirty="0" smtClean="0"/>
              <a:t>Example - The boiling point of water is 100°C (212°F)</a:t>
            </a:r>
            <a:endParaRPr lang="en-US" sz="3600" dirty="0"/>
          </a:p>
        </p:txBody>
      </p:sp>
      <p:sp>
        <p:nvSpPr>
          <p:cNvPr id="4" name="Rectangle 3"/>
          <p:cNvSpPr/>
          <p:nvPr/>
        </p:nvSpPr>
        <p:spPr>
          <a:xfrm>
            <a:off x="838200" y="221225"/>
            <a:ext cx="5180457" cy="1200329"/>
          </a:xfrm>
          <a:prstGeom prst="rect">
            <a:avLst/>
          </a:prstGeom>
          <a:noFill/>
        </p:spPr>
        <p:txBody>
          <a:bodyPr wrap="none" lIns="91440" tIns="45720" rIns="91440" bIns="45720">
            <a:spAutoFit/>
          </a:bodyPr>
          <a:lstStyle/>
          <a:p>
            <a:pPr algn="ctr"/>
            <a:r>
              <a:rPr lang="en-US" sz="7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Vaporization</a:t>
            </a: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7170" name="Picture 2" descr="http://whatscookingamerica.net/Foto4/BoilingWater.bmp"/>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527801" y="0"/>
            <a:ext cx="2616199" cy="32004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48253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990600"/>
          </a:xfrm>
        </p:spPr>
        <p:txBody>
          <a:bodyPr>
            <a:noAutofit/>
          </a:bodyPr>
          <a:lstStyle/>
          <a:p>
            <a:r>
              <a:rPr lang="en-US" sz="7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Evaporation</a:t>
            </a:r>
            <a:br>
              <a:rPr lang="en-US" sz="7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en-US" sz="4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(still vaporization)</a:t>
            </a:r>
            <a:endParaRPr lang="en-US" sz="7200" dirty="0"/>
          </a:p>
        </p:txBody>
      </p:sp>
      <p:sp>
        <p:nvSpPr>
          <p:cNvPr id="3" name="Content Placeholder 2"/>
          <p:cNvSpPr>
            <a:spLocks noGrp="1"/>
          </p:cNvSpPr>
          <p:nvPr>
            <p:ph idx="1"/>
          </p:nvPr>
        </p:nvSpPr>
        <p:spPr>
          <a:xfrm>
            <a:off x="2438400" y="1676400"/>
            <a:ext cx="6553200" cy="5164394"/>
          </a:xfrm>
        </p:spPr>
        <p:txBody>
          <a:bodyPr>
            <a:noAutofit/>
          </a:bodyPr>
          <a:lstStyle/>
          <a:p>
            <a:r>
              <a:rPr lang="en-US" sz="3600" b="1" i="1" u="sng" dirty="0"/>
              <a:t>A liquid can also change to a gas without boiling. This process is called </a:t>
            </a:r>
            <a:r>
              <a:rPr lang="en-US" sz="3600" b="1" i="1" u="sng" dirty="0" smtClean="0">
                <a:solidFill>
                  <a:srgbClr val="0070C0"/>
                </a:solidFill>
              </a:rPr>
              <a:t>evaporation</a:t>
            </a:r>
            <a:r>
              <a:rPr lang="en-US" sz="3600" dirty="0" smtClean="0"/>
              <a:t> </a:t>
            </a:r>
          </a:p>
          <a:p>
            <a:pPr lvl="1"/>
            <a:r>
              <a:rPr lang="en-US" sz="3200" dirty="0" smtClean="0"/>
              <a:t>occurs </a:t>
            </a:r>
            <a:r>
              <a:rPr lang="en-US" sz="3200" dirty="0"/>
              <a:t>when </a:t>
            </a:r>
            <a:r>
              <a:rPr lang="en-US" sz="3200" dirty="0" smtClean="0"/>
              <a:t>particles at </a:t>
            </a:r>
            <a:r>
              <a:rPr lang="en-US" sz="3200" dirty="0"/>
              <a:t>the exposed surface of a liquid absorb just enough energy to pull away from the liquid and escape into the </a:t>
            </a:r>
            <a:r>
              <a:rPr lang="en-US" sz="3200" dirty="0" smtClean="0"/>
              <a:t>air</a:t>
            </a:r>
            <a:endParaRPr lang="en-US" sz="3200" dirty="0"/>
          </a:p>
          <a:p>
            <a:pPr lvl="1"/>
            <a:r>
              <a:rPr lang="en-US" sz="3200" dirty="0"/>
              <a:t>This happens faster at warmer </a:t>
            </a:r>
            <a:r>
              <a:rPr lang="en-US" sz="3200" dirty="0" smtClean="0"/>
              <a:t>temperatures</a:t>
            </a:r>
            <a:endParaRPr lang="en-US" sz="3200" dirty="0"/>
          </a:p>
        </p:txBody>
      </p:sp>
      <p:sp>
        <p:nvSpPr>
          <p:cNvPr id="4" name="AutoShape 2" descr="data:image/jpeg;base64,/9j/4AAQSkZJRgABAQAAAQABAAD/2wCEAAkGBxQTEhUUExQUFBUVFRUXFBcXFxQUFBQUFxQXFhUUFBQYHCggGBwlHBQUITEhJSksLi4uFx8zODMsNygtLisBCgoKDg0OGxAQFywcHBwsLCwsLCwsLCwsLCwsLCwsLCwsLCwsLCwsLCwsLCwsLCwsLCwsLCw3LCwsNzc3LCwsK//AABEIAOEA4QMBIgACEQEDEQH/xAAcAAADAAMBAQEAAAAAAAAAAAADBAUAAgYBBwj/xAA+EAABAwIDBAgEAwcEAwEAAAABAAIDBBESITEFQVFhBhMicYGRofAyscHRFFKSBzNCYnKC4RVTsvEkY6Ij/8QAGQEAAwEBAQAAAAAAAAAAAAAAAAECAwQF/8QAIxEBAQACAgICAgMBAAAAAAAAAAECEQMhEjEEE0FRIjJxYf/aAAwDAQACEQMRAD8AZ6a9HG07mSRXMUzbi5+F2pHdmCqn7Meyah3BjR/yKkVO3I6tkcL5+rbH8OJvLe4HMWXT9E9mmKObBJHLjAwlhBvYHdu1XPjP5b06Mr/HWyXSKo7EbNMsXfdc7Uw2NxmD5rq+mFC4dU7CTZouQN/NSYY8XxN/wunHqOfObyJ00Vtd4VCOnyvvHqiSMb2Rpa+7cm6dgI96J+SfEvSRNDw5zcTd40vyT0NOCcgQM7D5C63ZGAmYApuSpDVLBoVQjgtzSEZKep3E6qTFjnDci0fVCa4XKHU5WvmgOmOttUdhUjei9eOKn0cVxm8DdnqjdQRo4GyehseSqO5ewEuGZzST9U1Aw2QRuNMRlLwMNgmLFBt1l14ViZPVixYgMWLFiAxYsWIDFi0Llhcg9N1iBnxWIGn5ndA7UDvVHZe0ZISCHFtuBSz5UO3Dcspa00+tdFumMdRaKcgOPwk2F05t7r6c3GB8bjk7CMr/AMLvuvkNO+xF25H3kV9D2H0lZ+CMMji9xuGtOreBDuA1RaNGDtp29jD4IkW0h+QKNNJhHqtqervoo8qeo6Xr2/lRYqpm8KO6bLNbQP5aq5aldbVs4LeKpapcb8hkm23yyVbpaVJJmEWLrW0QbR/mBSLmm1ku6nPojypaWYo2fmCYbTC2Th5rmHQIzISTqbX4p+ReLo/9P0PFGipiFztnDIOPmn2TuFhiPNHkNLTIyEYXUCHaL8Qbi4/RVW1JT2NG1rdJvrra2So280Gxb5I2FYuXrFPi2xG7j5J9jwRfcUybrFixAYStCV6QtXNyQcCe5AfOAsmkbpiwn+YWSFTDIbYQHA7wRZCjf44LEn/pEvFq9Ql8KMQOYK9iYO9Sdn1l8r20VSMacD6LHtrTT3i1twvYd/BZG0nQ6IbmEnLPKyYpBbVPSNqUMpcAPBUKAW3KdTutp77lVpgS3z8+SnR7UY3ZZ+KbAAF7qXi3p+mOXvVMjUc1k1FVFTi/JGpZBlfNMKLX2utXv5ZIRzGq3B9/VAFLrLQPF89+f2XpjBHf80FzDf373pg0bZOQ5JsyfL7Ibjbf74peObE7kPU2SA9JJZzSfzH5BXhJvXOQO+HmXHw0VOapsPGycDKmfX0USSbM96LW1lh5eSlMmuj8jS3ROzHNdVVGwa1crsBuKVo4Z+SvVdT/APtyGSdPSpFkEGqfZHidcJavOSrQxnabJVHPM+aWO0X/AJj5peWTMqfNLYrK7byQ7UbTcRYm/eFNNW9vwucOQJCC+bil55uCc/6jKd9Hf9Rm/O/9RWKP1juK9V6jPT5Aw2N1Woa/c7kpN1u0qdnXVU9QLXBujxSC5XKRVBCdiqrgDgjSHR/ixkq9FU5BcnHu8F0dDu7kjU2VV9yoU1ScKjiE3VuCMBoBQA5nm4HmiMJyKE5lzmsp2EG25AU4JfkjCbJLwtvfJFcc0AYVNt6WqK3QBeSuJ0GiEIBa5+SA1dK4/VEpd9uH0XhO5HwDQa6nuTAjT2+QAC9qZ8rDv+SWfKA48rDy3JepqbX7kgV2pU3v4D6lKwyJad93aokCqG7XoezN7zoAhRVeJ5PEo1EeqoS7Qvv65KHRTZoVi7ennyCBXyKfBWZBCqqpPemuOBaeXNTqiTNZUTXKSqJVld7XYHPJmhOlQ5X3S0kir3Gd6MdYsSfWrEg+ZL0lCLlmJEZUQOTNPKp4fmnIGrTTO1chlyGq6Ckm0yKgUjLhvz7l0VHb6qaqK0c38pt3Kwx7SwXuCfopFDNY+OfBW6upa4tDbWAH0QRZ5bppw1RQRpxRAATmiujGFIw2yDja3r7svesxZ+aBOzd7utqKMD4uCAbGV76ocr8tc758kR1icvVJSyW793NOENe2m9MOkDWknXdy70pTn09UjtKsJOEHTM8/f1QB3TcbXzN93vJSq2qv3LSeqNsrDI+qkzzm1srnP/pOQzIlunqM3IHEgKIyY8F0fRGMyVEYtkDc+Gadh/h1fSmTBDFEOFz4D/Kg06N0ursVSWjRth6ZoVGLrXjw3HVwce1FjkOSRFDckpO5Vnxu36Nws92aSqH2RpZM0rWkLK4Rjlx6LSSJd77rHOQXlRZpyZMusQsSxLTPb5qJCVjXE7k4+l371nU271eow3Q4I1QpwlWx3TFPCUU4vUbuwO9VaOUX4KDQxXFrkcVSgiscip0rddDRusdd6rF2dyuZp4zkQSn3zOsM7oTtbMtrWOq367fdQIJXFxz0T3WZe/BLStqPWg293Wrnkenr/wBIEDHWv4e/NaPlOIA++5AVTJYeHzShN7c/kj6NufHu9lDDwBitu1RAyaoDGEkAnK3G5vZc+ZnZn+InPfwW+1q67g02yzPPh75qVUV4GX0VSFtvV1f+d18t6QdNc3stXSXOa0JCY2Yjeu7/AGexgGSU6Mb9z9FwEZC+g7Od1GzHv0MuQ8ckslTuoVRVY5XOO9xPqr2zLWXJUbrldTs7QL0Pj49PW+LjtWlAspk6ekdkptQteXj6ejx4dEJt6n1GiaqnKbI/VcOU05/kYagMiXkKI85JV71nY8nlx09xHisQcSxJz7ci2pZxK3/EtdqbJU0oWppxxSYnWPaNCmIJhe97cVOjphxR4KS/8SNRW66CjlHEZp+mIO/MKDDSkW7SrUkJBvfXJLUFyqxG7gdfkjTuFxnbelerPHRLuuXHkE4na5SWAv711R2NF77t/ckIL9XzIT1IOzf5/JKq2omQAcEEuzB7km+Y/X/C2hcRhHklo9q7n5Dnqk66azdRb6aFeiW4FstVG6Q1Za08gfD3kiFagV9die7hfySolvv+6ndaSUzBIt9IUY9EJ2qGZkLrUtKlO0zCXAcTZd304l6qmp4Bubc+AH3XKdE6frKmNv8ANc9wzT3T2vx1TgDkyzR4aqdbzkaYftPoHLrdjzXXE0sq6fY8i9Pgj2fhOkndkplQ5O4rhJzjJdmWHT1uOaR616kyzFUa12qizuXncuDn+TIx1QlJKhePclHvXLlHic4/4grEriWKNOVHcckJeXRALqGDaN3FMQ+SA5iYpmqgejbnY+Kr0Th4j2FFhdmq9K4AXulTUnyXbbfvQY7XQ2Sm63pRidyRolljMvAJh2VwtYWaFe1Vt/gpMCR/a4k5FN4TdufAfX6KbCTj4W+d1SLr58rJGMw6ncPndc70pqLMtxt79V0LTlpbL/H0XKdM3/CL948NVWPsr6c4NU1EUoxHa5bJgjnLwIRcvYzmiiO6/Z7EA+SU6RsPqFy20J8cjnH+Jzj5ldPs5/U7NkdvldYd2QXHg5qOLvO1tOpIbpBmun2OuZpDmug2ZJYr1OHp7Hwrp0hfYJKokyXs0nZSEkuS6srp7O9J9a7VRqgqlWFR6h64eW9uH5GZWR3NLvcvZXID3LkyePyt8a8QbrFDEm5vJbNaUbDc55Zar1rCPe5ZOYMNPBOwABqHhTDWiwT2Qsbbm5yTUfohQx8vBUqXZssuUbLnvA+ac79HegTJu93VakZbLfvR6XodV3xGMZadpuqbh6MVbbl0RPcQSncb+k7grZcgh3xHkEvJia4hwLXDUOFreCdo4wTY6LNTxtOM9MzbwW8Qv7tdMStaQLaacr8VoG2vvFvt90jY11gePPUXK47pqBjZYfm+i7OJoJ5b+N9fquX6YUZLcYHwk37iqx9lXJtctxIhArYlbM22NFgKCxt9FX2Js4ulYDxF+5TllqKxna/0pm6ungh4NxFcs2RWOl0mOd1j8IDR4f8AagnJHx5rH/W9/sp0UtlbopwuZp3KvQOXocb0/iOjdNdqVLkNsmS06xdGd3HqXLcDkiL9BdQ6yEgkcFSmnLb2KkVMxJN964+Xbh57SExSjympEk8rnrzs68xL1eXHNYpYiQjFp/nRMMZly9hVOg3RWetk7HYjBs6RwyB4NG8r7dsnofRUbMXVtlkFjieA44hvaDk3wWfjXPt8S2V0aq584oJHDjbC0/3OIHquih6Ays7VTNDDyBMjhys3L1XY9J+lEgOCMBoXIVFW9+bnErfHgmt1neT9CjZFJHrLNKf5WtYPN10VkkAPZgJtoXyOPoyyluemIzYLaccx9M7lb7XG9IJBk1rG+Dj8ytxt+e/xgdwCgh6YhG+6LC2uOr3yEF7g46AlrSbeSdjlsP4b9zfsoMT7ap+nl+ayuLSZKDZCeG/LC37L1w5N/SPskhN9VsJj4KbifkcZEOEd78B9kttGgaW3LIzx0OvIG6EasePegOqsSc4yuTlqvY8YdbqG55jC6QeXaKSOyIHWAZK08pGn0cxdRXPaRbDne97m9raIMVMBnvW8wmvTLy7S4NgwgZPlHe1js/AhUtjbKa2QvEoOFu9rm/K62MfPJNxjDC473ZBYcnFLNNuPPtytZsuZzi4Br7knsvYfQkH0SFTs+Vo7UTwOOE28wr8g5LRsrm6Oc3uJHyWuPDr0qcvbmIwQq1A5W/x7jlII5R/7I2PP6iMXqj04pnfFT4ecUjm//LsQW+EuL0fjfIk/CY6Sy0x8Fdk2LC/93U4D+WZhb4Y2kj0C3Z0KqQ0vaGyNtcFjmvBztYW95JZ8kjvvycP25SqcpU667avR6VjbljhxFjkoE+z3ADI8VhnnMvTLl5Zl6RJ0jIVSrorGymSlZOLOtMS9Wl1inTLb9Hfs4gY2kjwAWt62VXaEmRXzboP0k/DEMfnGT+n/AAu82xVN6h8rHBzMJII9AVrrd25N9Pnu36nFKQN3zU5zl499zc6n5oMj10xiPEEUuSzXWCxr0tA0xNxOU3rQt21CVhbUjNwTUc1rEGylRSJjrFFxVtSbOsfOphmPNAlqeaJgLkpvqECSpspjqgnRHgbvOqvx0jy2biF8z4IhcgOl81hmA3oIUlE2g+zGN8UrDIHOA5oW2J7vPJHj2vG9F3vS5kQnPXgK2gg+NM070mE1CrldfFlo7jVLZO2pIT2HEXIvnkbd6jOeh9cozxmU06rnuPqdD0njmAbM0Z5cQmK/opTzdpoAyAyzHHTyXyeGvIcDwXQ7H6UyRgkO8Dp5eC4eTgs9Mv8AHM9MOjpglcHWHDmNy4yrphuX3mpih2pBZ9mTgHC4DfwPEcl8W27RvhkdHILObrz4EcljqxvhZlNX2hfhysRsS8S3T8I6mjF7K1svassFw03YcnMd2mOHAgqBQy6KnC6/1XTjXmVWMdNUZsP4Z+9rruhJ/ldqxTNo7Jmizcwlu57e3Gf725I8bbKjs2rLDk9zRvA0PeDkVr56RpzLnrRsi62dsUv72BpP54yYnd5A7J8kjLsKE/u5nRnhM3L9bL/JVMomxBc9YHKtJ0bnt2WtlHGNzX+mvopk9O5hs9rmHg4FvzT2mxjZTxK9E7uJ80EL1NIuM8VsENrUUBAGiFtUVsmqVsixtubcSAkI3c7eFo4reqgLHuY7ItJB35hCumDuyviLtzQp9VNck8SqMHZhc782QUVxRDekrAVoSsurVBsSNHIlMS3Dk42wpsyIJkQnSIT5FTfyFc9etqLIUTHPcGsBc46BoJJ8Aul2Z0LkNn1ThTRanER1jhwa3d4rPPKT2Xkvfs+JJxbm5k8t4XIftTnY+UOFsQuCeIuSL+966vaHTCnpouopGEgC2I7+ZOpXyPpBXF7rk3uVw5tOO97pDGViW6xYsdNvN1NIbKrTvtZCGz8Lb3XtOVvjlMvTj5eLLj/srRvRGFKRusjiSxT1YyPwuTbRdT433TcEm5PypaOSbHcGh5YWg6O7uYWn4mVgsJHEcHWe3yddFNQ7DbEbcLm3kgg3SmR6LvkDvjp4Hcw0xu82lBdTUp1imj/oe1w8nN+qeDVoYQVUzTcSX+mUx0mkb/XHf1aVqdiNPwVEJ/qxsPq1PfhBxW4pGnXLnr6J/YPrTD0em/hEb/6ZYz6FwXjNh1DXAiJ2RBywu07in5KZo0vbnb6L2OnF/it5/RP7KnwLbb2ZPJO94ikOI4smneM1Odsmf/Zk/Q77LqItn8Klo73PamG7PeCP/Kac9BI9L7dH9e3NbQ2fKImNEch3nsu+yjO2bNf91L+h32XebRMmLszOsOD3Ke58v+68/wB7vunjzah/U5aPYdU7SnmP9jvsjs6K1p0ppPHC3/kVc66X/cf+s/dAle6+bneZKf205jBNk9AamT94Gxf1PY4+TSfZRKroNgcesqqdg73F3kAlo6gtzBIPegzTk6rPzz37a4zEZ3R+jZ8dW9/KOI/N2S9b+Bj+CnkmPGaTL9DAAp7igvVXK/mtNK8nSmVowwtjgbwiYGn9Wq56urnPuXlznHQlxNuOW9eyuSE7lG1aK1Mi5/aj8wrVQ5QK7NyyyIusXlligbfTqyQfCNSgMgsLlAoJCczxVBzbgeS6OPj8Yn5PP9udy/AeO62xrXqrLfD5q3ONHyTFPKbpePJHYM0i2otlW7SgMF0UKbDlGxLdpQWL0G6nR7FewFLlpTF8lq8ZXRoStGMKbZTi2gSJemYXm2qV2qdt5IAFtRR9q/ALRzkWJwaxxUW3SpJsnUHtE3Sr0R70EyLTvSHhatXBY+RCc9HYjHlAc5ePcgOchpBHOS8z1656WlehewpXpKZ6PK5JzOQeys7lCqD2irFQ7VRnOuSs6QSxb4liQdtQ6ef1VWl+i8WLrjmo33Xrt6xYlSetR4tV6sSB2NbrFiRt2rGrFiQG3LY6LFiATcjxaLFinL0qe27tFtL+68VixZ1pPynOQjqvVi1ZBlBesWIOAvQXLFiFwJyWkWLElwrIlJlixI0+o0KkcV6sUUBLFixST//Z"/>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TEhUUExQUFBUVFRUXFBcXFxQUFBQUFxQXFhUUFBQYHCggGBwlHBQUITEhJSksLi4uFx8zODMsNygtLisBCgoKDg0OGxAQFywcHBwsLCwsLCwsLCwsLCwsLCwsLCwsLCwsLCwsLCwsLCwsLCwsLCwsLCw3LCwsNzc3LCwsK//AABEIAOEA4QMBIgACEQEDEQH/xAAcAAADAAMBAQEAAAAAAAAAAAADBAUAAgYBBwj/xAA+EAABAwIDBAgEAwcEAwEAAAABAAIDBBESITEFQVFhBhMicYGRofAyscHRFFKSBzNCYnKC4RVTsvEkY6Ij/8QAGQEAAwEBAQAAAAAAAAAAAAAAAAECAwQF/8QAIxEBAQACAgICAgMBAAAAAAAAAAECEQMhEjEEE0FRIjJxYf/aAAwDAQACEQMRAD8AZ6a9HG07mSRXMUzbi5+F2pHdmCqn7Meyah3BjR/yKkVO3I6tkcL5+rbH8OJvLe4HMWXT9E9mmKObBJHLjAwlhBvYHdu1XPjP5b06Mr/HWyXSKo7EbNMsXfdc7Uw2NxmD5rq+mFC4dU7CTZouQN/NSYY8XxN/wunHqOfObyJ00Vtd4VCOnyvvHqiSMb2Rpa+7cm6dgI96J+SfEvSRNDw5zcTd40vyT0NOCcgQM7D5C63ZGAmYApuSpDVLBoVQjgtzSEZKep3E6qTFjnDci0fVCa4XKHU5WvmgOmOttUdhUjei9eOKn0cVxm8DdnqjdQRo4GyehseSqO5ewEuGZzST9U1Aw2QRuNMRlLwMNgmLFBt1l14ViZPVixYgMWLFiAxYsWIDFi0Llhcg9N1iBnxWIGn5ndA7UDvVHZe0ZISCHFtuBSz5UO3Dcspa00+tdFumMdRaKcgOPwk2F05t7r6c3GB8bjk7CMr/AMLvuvkNO+xF25H3kV9D2H0lZ+CMMji9xuGtOreBDuA1RaNGDtp29jD4IkW0h+QKNNJhHqtqervoo8qeo6Xr2/lRYqpm8KO6bLNbQP5aq5aldbVs4LeKpapcb8hkm23yyVbpaVJJmEWLrW0QbR/mBSLmm1ku6nPojypaWYo2fmCYbTC2Th5rmHQIzISTqbX4p+ReLo/9P0PFGipiFztnDIOPmn2TuFhiPNHkNLTIyEYXUCHaL8Qbi4/RVW1JT2NG1rdJvrra2So280Gxb5I2FYuXrFPi2xG7j5J9jwRfcUybrFixAYStCV6QtXNyQcCe5AfOAsmkbpiwn+YWSFTDIbYQHA7wRZCjf44LEn/pEvFq9Ql8KMQOYK9iYO9Sdn1l8r20VSMacD6LHtrTT3i1twvYd/BZG0nQ6IbmEnLPKyYpBbVPSNqUMpcAPBUKAW3KdTutp77lVpgS3z8+SnR7UY3ZZ+KbAAF7qXi3p+mOXvVMjUc1k1FVFTi/JGpZBlfNMKLX2utXv5ZIRzGq3B9/VAFLrLQPF89+f2XpjBHf80FzDf373pg0bZOQ5JsyfL7Ibjbf74peObE7kPU2SA9JJZzSfzH5BXhJvXOQO+HmXHw0VOapsPGycDKmfX0USSbM96LW1lh5eSlMmuj8jS3ROzHNdVVGwa1crsBuKVo4Z+SvVdT/APtyGSdPSpFkEGqfZHidcJavOSrQxnabJVHPM+aWO0X/AJj5peWTMqfNLYrK7byQ7UbTcRYm/eFNNW9vwucOQJCC+bil55uCc/6jKd9Hf9Rm/O/9RWKP1juK9V6jPT5Aw2N1Woa/c7kpN1u0qdnXVU9QLXBujxSC5XKRVBCdiqrgDgjSHR/ixkq9FU5BcnHu8F0dDu7kjU2VV9yoU1ScKjiE3VuCMBoBQA5nm4HmiMJyKE5lzmsp2EG25AU4JfkjCbJLwtvfJFcc0AYVNt6WqK3QBeSuJ0GiEIBa5+SA1dK4/VEpd9uH0XhO5HwDQa6nuTAjT2+QAC9qZ8rDv+SWfKA48rDy3JepqbX7kgV2pU3v4D6lKwyJad93aokCqG7XoezN7zoAhRVeJ5PEo1EeqoS7Qvv65KHRTZoVi7ennyCBXyKfBWZBCqqpPemuOBaeXNTqiTNZUTXKSqJVld7XYHPJmhOlQ5X3S0kir3Gd6MdYsSfWrEg+ZL0lCLlmJEZUQOTNPKp4fmnIGrTTO1chlyGq6Ckm0yKgUjLhvz7l0VHb6qaqK0c38pt3Kwx7SwXuCfopFDNY+OfBW6upa4tDbWAH0QRZ5bppw1RQRpxRAATmiujGFIw2yDja3r7svesxZ+aBOzd7utqKMD4uCAbGV76ocr8tc758kR1icvVJSyW793NOENe2m9MOkDWknXdy70pTn09UjtKsJOEHTM8/f1QB3TcbXzN93vJSq2qv3LSeqNsrDI+qkzzm1srnP/pOQzIlunqM3IHEgKIyY8F0fRGMyVEYtkDc+Gadh/h1fSmTBDFEOFz4D/Kg06N0ursVSWjRth6ZoVGLrXjw3HVwce1FjkOSRFDckpO5Vnxu36Nws92aSqH2RpZM0rWkLK4Rjlx6LSSJd77rHOQXlRZpyZMusQsSxLTPb5qJCVjXE7k4+l371nU271eow3Q4I1QpwlWx3TFPCUU4vUbuwO9VaOUX4KDQxXFrkcVSgiscip0rddDRusdd6rF2dyuZp4zkQSn3zOsM7oTtbMtrWOq367fdQIJXFxz0T3WZe/BLStqPWg293Wrnkenr/wBIEDHWv4e/NaPlOIA++5AVTJYeHzShN7c/kj6NufHu9lDDwBitu1RAyaoDGEkAnK3G5vZc+ZnZn+InPfwW+1q67g02yzPPh75qVUV4GX0VSFtvV1f+d18t6QdNc3stXSXOa0JCY2Yjeu7/AGexgGSU6Mb9z9FwEZC+g7Od1GzHv0MuQ8ckslTuoVRVY5XOO9xPqr2zLWXJUbrldTs7QL0Pj49PW+LjtWlAspk6ekdkptQteXj6ejx4dEJt6n1GiaqnKbI/VcOU05/kYagMiXkKI85JV71nY8nlx09xHisQcSxJz7ci2pZxK3/EtdqbJU0oWppxxSYnWPaNCmIJhe97cVOjphxR4KS/8SNRW66CjlHEZp+mIO/MKDDSkW7SrUkJBvfXJLUFyqxG7gdfkjTuFxnbelerPHRLuuXHkE4na5SWAv711R2NF77t/ckIL9XzIT1IOzf5/JKq2omQAcEEuzB7km+Y/X/C2hcRhHklo9q7n5Dnqk66azdRb6aFeiW4FstVG6Q1Za08gfD3kiFagV9die7hfySolvv+6ndaSUzBIt9IUY9EJ2qGZkLrUtKlO0zCXAcTZd304l6qmp4Bubc+AH3XKdE6frKmNv8ANc9wzT3T2vx1TgDkyzR4aqdbzkaYftPoHLrdjzXXE0sq6fY8i9Pgj2fhOkndkplQ5O4rhJzjJdmWHT1uOaR616kyzFUa12qizuXncuDn+TIx1QlJKhePclHvXLlHic4/4grEriWKNOVHcckJeXRALqGDaN3FMQ+SA5iYpmqgejbnY+Kr0Th4j2FFhdmq9K4AXulTUnyXbbfvQY7XQ2Sm63pRidyRolljMvAJh2VwtYWaFe1Vt/gpMCR/a4k5FN4TdufAfX6KbCTj4W+d1SLr58rJGMw6ncPndc70pqLMtxt79V0LTlpbL/H0XKdM3/CL948NVWPsr6c4NU1EUoxHa5bJgjnLwIRcvYzmiiO6/Z7EA+SU6RsPqFy20J8cjnH+Jzj5ldPs5/U7NkdvldYd2QXHg5qOLvO1tOpIbpBmun2OuZpDmug2ZJYr1OHp7Hwrp0hfYJKokyXs0nZSEkuS6srp7O9J9a7VRqgqlWFR6h64eW9uH5GZWR3NLvcvZXID3LkyePyt8a8QbrFDEm5vJbNaUbDc55Zar1rCPe5ZOYMNPBOwABqHhTDWiwT2Qsbbm5yTUfohQx8vBUqXZssuUbLnvA+ac79HegTJu93VakZbLfvR6XodV3xGMZadpuqbh6MVbbl0RPcQSncb+k7grZcgh3xHkEvJia4hwLXDUOFreCdo4wTY6LNTxtOM9MzbwW8Qv7tdMStaQLaacr8VoG2vvFvt90jY11gePPUXK47pqBjZYfm+i7OJoJ5b+N9fquX6YUZLcYHwk37iqx9lXJtctxIhArYlbM22NFgKCxt9FX2Js4ulYDxF+5TllqKxna/0pm6ungh4NxFcs2RWOl0mOd1j8IDR4f8AagnJHx5rH/W9/sp0UtlbopwuZp3KvQOXocb0/iOjdNdqVLkNsmS06xdGd3HqXLcDkiL9BdQ6yEgkcFSmnLb2KkVMxJN964+Xbh57SExSjympEk8rnrzs68xL1eXHNYpYiQjFp/nRMMZly9hVOg3RWetk7HYjBs6RwyB4NG8r7dsnofRUbMXVtlkFjieA44hvaDk3wWfjXPt8S2V0aq584oJHDjbC0/3OIHquih6Ays7VTNDDyBMjhys3L1XY9J+lEgOCMBoXIVFW9+bnErfHgmt1neT9CjZFJHrLNKf5WtYPN10VkkAPZgJtoXyOPoyyluemIzYLaccx9M7lb7XG9IJBk1rG+Dj8ytxt+e/xgdwCgh6YhG+6LC2uOr3yEF7g46AlrSbeSdjlsP4b9zfsoMT7ap+nl+ayuLSZKDZCeG/LC37L1w5N/SPskhN9VsJj4KbifkcZEOEd78B9kttGgaW3LIzx0OvIG6EasePegOqsSc4yuTlqvY8YdbqG55jC6QeXaKSOyIHWAZK08pGn0cxdRXPaRbDne97m9raIMVMBnvW8wmvTLy7S4NgwgZPlHe1js/AhUtjbKa2QvEoOFu9rm/K62MfPJNxjDC473ZBYcnFLNNuPPtytZsuZzi4Br7knsvYfQkH0SFTs+Vo7UTwOOE28wr8g5LRsrm6Oc3uJHyWuPDr0qcvbmIwQq1A5W/x7jlII5R/7I2PP6iMXqj04pnfFT4ecUjm//LsQW+EuL0fjfIk/CY6Sy0x8Fdk2LC/93U4D+WZhb4Y2kj0C3Z0KqQ0vaGyNtcFjmvBztYW95JZ8kjvvycP25SqcpU667avR6VjbljhxFjkoE+z3ADI8VhnnMvTLl5Zl6RJ0jIVSrorGymSlZOLOtMS9Wl1inTLb9Hfs4gY2kjwAWt62VXaEmRXzboP0k/DEMfnGT+n/AAu82xVN6h8rHBzMJII9AVrrd25N9Pnu36nFKQN3zU5zl499zc6n5oMj10xiPEEUuSzXWCxr0tA0xNxOU3rQt21CVhbUjNwTUc1rEGylRSJjrFFxVtSbOsfOphmPNAlqeaJgLkpvqECSpspjqgnRHgbvOqvx0jy2biF8z4IhcgOl81hmA3oIUlE2g+zGN8UrDIHOA5oW2J7vPJHj2vG9F3vS5kQnPXgK2gg+NM070mE1CrldfFlo7jVLZO2pIT2HEXIvnkbd6jOeh9cozxmU06rnuPqdD0njmAbM0Z5cQmK/opTzdpoAyAyzHHTyXyeGvIcDwXQ7H6UyRgkO8Dp5eC4eTgs9Mv8AHM9MOjpglcHWHDmNy4yrphuX3mpih2pBZ9mTgHC4DfwPEcl8W27RvhkdHILObrz4EcljqxvhZlNX2hfhysRsS8S3T8I6mjF7K1svassFw03YcnMd2mOHAgqBQy6KnC6/1XTjXmVWMdNUZsP4Z+9rruhJ/ldqxTNo7Jmizcwlu57e3Gf725I8bbKjs2rLDk9zRvA0PeDkVr56RpzLnrRsi62dsUv72BpP54yYnd5A7J8kjLsKE/u5nRnhM3L9bL/JVMomxBc9YHKtJ0bnt2WtlHGNzX+mvopk9O5hs9rmHg4FvzT2mxjZTxK9E7uJ80EL1NIuM8VsENrUUBAGiFtUVsmqVsixtubcSAkI3c7eFo4reqgLHuY7ItJB35hCumDuyviLtzQp9VNck8SqMHZhc782QUVxRDekrAVoSsurVBsSNHIlMS3Dk42wpsyIJkQnSIT5FTfyFc9etqLIUTHPcGsBc46BoJJ8Aul2Z0LkNn1ThTRanER1jhwa3d4rPPKT2Xkvfs+JJxbm5k8t4XIftTnY+UOFsQuCeIuSL+966vaHTCnpouopGEgC2I7+ZOpXyPpBXF7rk3uVw5tOO97pDGViW6xYsdNvN1NIbKrTvtZCGz8Lb3XtOVvjlMvTj5eLLj/srRvRGFKRusjiSxT1YyPwuTbRdT433TcEm5PypaOSbHcGh5YWg6O7uYWn4mVgsJHEcHWe3yddFNQ7DbEbcLm3kgg3SmR6LvkDvjp4Hcw0xu82lBdTUp1imj/oe1w8nN+qeDVoYQVUzTcSX+mUx0mkb/XHf1aVqdiNPwVEJ/qxsPq1PfhBxW4pGnXLnr6J/YPrTD0em/hEb/6ZYz6FwXjNh1DXAiJ2RBywu07in5KZo0vbnb6L2OnF/it5/RP7KnwLbb2ZPJO94ikOI4smneM1Odsmf/Zk/Q77LqItn8Klo73PamG7PeCP/Kac9BI9L7dH9e3NbQ2fKImNEch3nsu+yjO2bNf91L+h32XebRMmLszOsOD3Ke58v+68/wB7vunjzah/U5aPYdU7SnmP9jvsjs6K1p0ppPHC3/kVc66X/cf+s/dAle6+bneZKf205jBNk9AamT94Gxf1PY4+TSfZRKroNgcesqqdg73F3kAlo6gtzBIPegzTk6rPzz37a4zEZ3R+jZ8dW9/KOI/N2S9b+Bj+CnkmPGaTL9DAAp7igvVXK/mtNK8nSmVowwtjgbwiYGn9Wq56urnPuXlznHQlxNuOW9eyuSE7lG1aK1Mi5/aj8wrVQ5QK7NyyyIusXlligbfTqyQfCNSgMgsLlAoJCczxVBzbgeS6OPj8Yn5PP9udy/AeO62xrXqrLfD5q3ONHyTFPKbpePJHYM0i2otlW7SgMF0UKbDlGxLdpQWL0G6nR7FewFLlpTF8lq8ZXRoStGMKbZTi2gSJemYXm2qV2qdt5IAFtRR9q/ALRzkWJwaxxUW3SpJsnUHtE3Sr0R70EyLTvSHhatXBY+RCc9HYjHlAc5ePcgOchpBHOS8z1656WlehewpXpKZ6PK5JzOQeys7lCqD2irFQ7VRnOuSs6QSxb4liQdtQ6ef1VWl+i8WLrjmo33Xrt6xYlSetR4tV6sSB2NbrFiRt2rGrFiQG3LY6LFiATcjxaLFinL0qe27tFtL+68VixZ1pPynOQjqvVi1ZBlBesWIOAvQXLFiFwJyWkWLElwrIlJlixI0+o0KkcV6sUUBLFixST//Z"/>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198" name="Picture 6" descr="http://upload.wikimedia.org/wikipedia/commons/3/37/Watervapor_cup.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8081" y="3983294"/>
            <a:ext cx="2857500" cy="28575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366150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12838"/>
          </a:xfrm>
        </p:spPr>
        <p:txBody>
          <a:bodyPr>
            <a:normAutofit/>
          </a:bodyPr>
          <a:lstStyle/>
          <a:p>
            <a:r>
              <a:rPr lang="en-US" dirty="0" smtClean="0"/>
              <a:t>What is happening in these photos?</a:t>
            </a:r>
            <a:endParaRPr lang="en-US" dirty="0"/>
          </a:p>
        </p:txBody>
      </p:sp>
      <p:sp>
        <p:nvSpPr>
          <p:cNvPr id="3" name="Content Placeholder 2"/>
          <p:cNvSpPr>
            <a:spLocks noGrp="1"/>
          </p:cNvSpPr>
          <p:nvPr>
            <p:ph idx="1"/>
          </p:nvPr>
        </p:nvSpPr>
        <p:spPr/>
        <p:txBody>
          <a:bodyPr/>
          <a:lstStyle/>
          <a:p>
            <a:endParaRPr lang="en-US" dirty="0"/>
          </a:p>
        </p:txBody>
      </p:sp>
      <p:pic>
        <p:nvPicPr>
          <p:cNvPr id="9220" name="Picture 4" descr="http://www.windows2universe.org/earth/Water/images/condensation_grass_larg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20721709">
            <a:off x="289270" y="2214567"/>
            <a:ext cx="3785372" cy="2503078"/>
          </a:xfrm>
          <a:prstGeom prst="rect">
            <a:avLst/>
          </a:prstGeom>
          <a:noFill/>
          <a:extLst>
            <a:ext uri="{909E8E84-426E-40DD-AFC4-6F175D3DCCD1}">
              <a14:hiddenFill xmlns="" xmlns:a14="http://schemas.microsoft.com/office/drawing/2010/main">
                <a:solidFill>
                  <a:srgbClr val="FFFFFF"/>
                </a:solidFill>
              </a14:hiddenFill>
            </a:ext>
          </a:extLst>
        </p:spPr>
      </p:pic>
      <p:pic>
        <p:nvPicPr>
          <p:cNvPr id="9222" name="Picture 6" descr="http://maxcdn.thedesigninspiration.com/wp-content/uploads/2013/09/Condensation-Palm-l.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606388">
            <a:off x="4572000" y="1682667"/>
            <a:ext cx="3886200" cy="2661203"/>
          </a:xfrm>
          <a:prstGeom prst="rect">
            <a:avLst/>
          </a:prstGeom>
          <a:noFill/>
          <a:extLst>
            <a:ext uri="{909E8E84-426E-40DD-AFC4-6F175D3DCCD1}">
              <a14:hiddenFill xmlns="" xmlns:a14="http://schemas.microsoft.com/office/drawing/2010/main">
                <a:solidFill>
                  <a:srgbClr val="FFFFFF"/>
                </a:solidFill>
              </a14:hiddenFill>
            </a:ext>
          </a:extLst>
        </p:spPr>
      </p:pic>
      <p:pic>
        <p:nvPicPr>
          <p:cNvPr id="9225" name="Picture 9"/>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048000" y="3983755"/>
            <a:ext cx="3267075" cy="23431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94588683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Condensation</a:t>
            </a:r>
            <a:endParaRPr lang="en-US" sz="7200" dirty="0"/>
          </a:p>
        </p:txBody>
      </p:sp>
      <p:sp>
        <p:nvSpPr>
          <p:cNvPr id="3" name="Content Placeholder 2"/>
          <p:cNvSpPr>
            <a:spLocks noGrp="1"/>
          </p:cNvSpPr>
          <p:nvPr>
            <p:ph idx="1"/>
          </p:nvPr>
        </p:nvSpPr>
        <p:spPr>
          <a:xfrm>
            <a:off x="0" y="1295400"/>
            <a:ext cx="8991600" cy="5410200"/>
          </a:xfrm>
        </p:spPr>
        <p:txBody>
          <a:bodyPr>
            <a:normAutofit/>
          </a:bodyPr>
          <a:lstStyle/>
          <a:p>
            <a:r>
              <a:rPr lang="en-US" dirty="0" smtClean="0"/>
              <a:t>The water vapor in the air comes into contact with the </a:t>
            </a:r>
            <a:r>
              <a:rPr lang="en-US" b="1" u="sng" dirty="0" smtClean="0"/>
              <a:t>cooler </a:t>
            </a:r>
            <a:r>
              <a:rPr lang="en-US" b="1" dirty="0" smtClean="0"/>
              <a:t>surfaces </a:t>
            </a:r>
            <a:r>
              <a:rPr lang="en-US" dirty="0" smtClean="0"/>
              <a:t>of the grass, mirror and soda can</a:t>
            </a:r>
          </a:p>
          <a:p>
            <a:pPr lvl="1"/>
            <a:r>
              <a:rPr lang="en-US" dirty="0" smtClean="0"/>
              <a:t>When it does, </a:t>
            </a:r>
            <a:r>
              <a:rPr lang="en-US" b="1" u="sng" dirty="0" smtClean="0"/>
              <a:t>it loses energy</a:t>
            </a:r>
          </a:p>
          <a:p>
            <a:r>
              <a:rPr lang="en-US" dirty="0" smtClean="0"/>
              <a:t>The cooler particles no </a:t>
            </a:r>
            <a:r>
              <a:rPr lang="en-US" dirty="0"/>
              <a:t>longer have enough energy to </a:t>
            </a:r>
            <a:r>
              <a:rPr lang="en-US" dirty="0" smtClean="0"/>
              <a:t>overcome the </a:t>
            </a:r>
            <a:r>
              <a:rPr lang="en-US" dirty="0"/>
              <a:t>forces of attraction between </a:t>
            </a:r>
            <a:r>
              <a:rPr lang="en-US" dirty="0" smtClean="0"/>
              <a:t>them</a:t>
            </a:r>
          </a:p>
          <a:p>
            <a:pPr lvl="1"/>
            <a:r>
              <a:rPr lang="en-US" dirty="0" smtClean="0"/>
              <a:t>They </a:t>
            </a:r>
            <a:r>
              <a:rPr lang="en-US" dirty="0"/>
              <a:t>come together and form droplets of liquid </a:t>
            </a:r>
            <a:r>
              <a:rPr lang="en-US" dirty="0" smtClean="0"/>
              <a:t>water</a:t>
            </a:r>
          </a:p>
          <a:p>
            <a:r>
              <a:rPr lang="en-US" dirty="0" smtClean="0"/>
              <a:t>The </a:t>
            </a:r>
            <a:r>
              <a:rPr lang="en-US" dirty="0"/>
              <a:t>process in which a </a:t>
            </a:r>
            <a:r>
              <a:rPr lang="en-US" b="1" i="1" u="sng" dirty="0"/>
              <a:t>gas changes to a liquid is called </a:t>
            </a:r>
            <a:r>
              <a:rPr lang="en-US" b="1" i="1" u="sng" dirty="0" smtClean="0">
                <a:solidFill>
                  <a:srgbClr val="0070C0"/>
                </a:solidFill>
              </a:rPr>
              <a:t>condensation</a:t>
            </a:r>
            <a:r>
              <a:rPr lang="en-US" dirty="0" smtClean="0"/>
              <a:t> </a:t>
            </a:r>
            <a:endParaRPr lang="en-US" dirty="0"/>
          </a:p>
        </p:txBody>
      </p:sp>
    </p:spTree>
    <p:extLst>
      <p:ext uri="{BB962C8B-B14F-4D97-AF65-F5344CB8AC3E}">
        <p14:creationId xmlns="" xmlns:p14="http://schemas.microsoft.com/office/powerpoint/2010/main" val="3174392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sz="3600" dirty="0" smtClean="0"/>
              <a:t>Sometimes </a:t>
            </a:r>
            <a:r>
              <a:rPr lang="en-US" sz="3600" dirty="0"/>
              <a:t>solids change </a:t>
            </a:r>
            <a:r>
              <a:rPr lang="en-US" sz="3600" dirty="0" smtClean="0"/>
              <a:t>directly to </a:t>
            </a:r>
            <a:r>
              <a:rPr lang="en-US" sz="3600" dirty="0"/>
              <a:t>gases and skip the liquid </a:t>
            </a:r>
            <a:r>
              <a:rPr lang="en-US" sz="3600" dirty="0" smtClean="0"/>
              <a:t>state</a:t>
            </a:r>
          </a:p>
          <a:p>
            <a:pPr marL="0" indent="0">
              <a:buNone/>
            </a:pPr>
            <a:endParaRPr lang="en-US" sz="3600" dirty="0" smtClean="0"/>
          </a:p>
          <a:p>
            <a:r>
              <a:rPr lang="en-US" sz="3600" dirty="0" smtClean="0"/>
              <a:t>Sometimes </a:t>
            </a:r>
            <a:r>
              <a:rPr lang="en-US" sz="3600" dirty="0"/>
              <a:t>gases change directly to solids</a:t>
            </a:r>
          </a:p>
        </p:txBody>
      </p:sp>
      <p:sp>
        <p:nvSpPr>
          <p:cNvPr id="4" name="Rectangle 3"/>
          <p:cNvSpPr/>
          <p:nvPr/>
        </p:nvSpPr>
        <p:spPr>
          <a:xfrm>
            <a:off x="0" y="24581"/>
            <a:ext cx="9144000" cy="830997"/>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Changes Between Solids &amp; Gases</a:t>
            </a:r>
            <a:endParaRPr lang="en-US" sz="4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 xmlns:p14="http://schemas.microsoft.com/office/powerpoint/2010/main" val="19920041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Sublimation </a:t>
            </a:r>
            <a:endParaRPr lang="en-US" sz="6600" dirty="0"/>
          </a:p>
        </p:txBody>
      </p:sp>
      <p:sp>
        <p:nvSpPr>
          <p:cNvPr id="3" name="Content Placeholder 2"/>
          <p:cNvSpPr>
            <a:spLocks noGrp="1"/>
          </p:cNvSpPr>
          <p:nvPr>
            <p:ph idx="1"/>
          </p:nvPr>
        </p:nvSpPr>
        <p:spPr>
          <a:xfrm>
            <a:off x="457200" y="1371600"/>
            <a:ext cx="8229600" cy="4754563"/>
          </a:xfrm>
        </p:spPr>
        <p:txBody>
          <a:bodyPr>
            <a:normAutofit/>
          </a:bodyPr>
          <a:lstStyle/>
          <a:p>
            <a:r>
              <a:rPr lang="en-US" b="1" i="1" u="sng" dirty="0"/>
              <a:t>The process in which a solid changes directly to a gas is called </a:t>
            </a:r>
            <a:r>
              <a:rPr lang="en-US" b="1" i="1" u="sng" dirty="0">
                <a:solidFill>
                  <a:srgbClr val="0070C0"/>
                </a:solidFill>
              </a:rPr>
              <a:t>sublimation</a:t>
            </a:r>
            <a:r>
              <a:rPr lang="en-US" dirty="0"/>
              <a:t>. It occurs when the particles of a </a:t>
            </a:r>
            <a:r>
              <a:rPr lang="en-US" dirty="0" smtClean="0"/>
              <a:t>solid absorb </a:t>
            </a:r>
            <a:r>
              <a:rPr lang="en-US" dirty="0"/>
              <a:t>enough energy to completely overcome the force of attraction between them. </a:t>
            </a:r>
            <a:endParaRPr lang="en-US" dirty="0" smtClean="0"/>
          </a:p>
          <a:p>
            <a:pPr lvl="1"/>
            <a:r>
              <a:rPr lang="en-US" dirty="0" smtClean="0"/>
              <a:t>Example - Dry </a:t>
            </a:r>
            <a:r>
              <a:rPr lang="en-US" dirty="0"/>
              <a:t>ice (solid carbon </a:t>
            </a:r>
            <a:r>
              <a:rPr lang="en-US" dirty="0" smtClean="0"/>
              <a:t>dioxide)</a:t>
            </a:r>
            <a:endParaRPr lang="en-US" dirty="0"/>
          </a:p>
        </p:txBody>
      </p:sp>
      <p:pic>
        <p:nvPicPr>
          <p:cNvPr id="10242" name="Picture 2" descr="https://encrypted-tbn0.gstatic.com/images?q=tbn:ANd9GcRJ0AwSdNRUjgDGhvcTjDwiEA1jt5RtQ5JkNk7hVqwwr8xOJV3gHxZ-pga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57800" y="4712094"/>
            <a:ext cx="3305175" cy="1964932"/>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2" descr="File:Sublimation At Hyak WA 2.JPG">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85800" y="4558703"/>
            <a:ext cx="3429000" cy="2271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5216348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0242"/>
                                        </p:tgtEl>
                                        <p:attrNameLst>
                                          <p:attrName>style.visibility</p:attrName>
                                        </p:attrNameLst>
                                      </p:cBhvr>
                                      <p:to>
                                        <p:strVal val="visible"/>
                                      </p:to>
                                    </p:set>
                                    <p:animEffect transition="in" filter="dissolve">
                                      <p:cBhvr>
                                        <p:cTn id="15" dur="500"/>
                                        <p:tgtEl>
                                          <p:spTgt spid="10242"/>
                                        </p:tgtEl>
                                      </p:cBhvr>
                                    </p:animEffect>
                                  </p:childTnLst>
                                </p:cTn>
                              </p:par>
                              <p:par>
                                <p:cTn id="16" presetID="9"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7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Deposition </a:t>
            </a:r>
            <a:endParaRPr lang="en-US" sz="7200" dirty="0"/>
          </a:p>
        </p:txBody>
      </p:sp>
      <p:sp>
        <p:nvSpPr>
          <p:cNvPr id="3" name="Content Placeholder 2"/>
          <p:cNvSpPr>
            <a:spLocks noGrp="1"/>
          </p:cNvSpPr>
          <p:nvPr>
            <p:ph idx="1"/>
          </p:nvPr>
        </p:nvSpPr>
        <p:spPr>
          <a:xfrm>
            <a:off x="152400" y="1219200"/>
            <a:ext cx="8989142" cy="4906963"/>
          </a:xfrm>
        </p:spPr>
        <p:txBody>
          <a:bodyPr>
            <a:normAutofit/>
          </a:bodyPr>
          <a:lstStyle/>
          <a:p>
            <a:r>
              <a:rPr lang="en-US" b="1" i="1" u="sng" dirty="0"/>
              <a:t>The opposite of sublimation is </a:t>
            </a:r>
            <a:r>
              <a:rPr lang="en-US" b="1" i="1" u="sng" dirty="0" smtClean="0">
                <a:solidFill>
                  <a:srgbClr val="0070C0"/>
                </a:solidFill>
              </a:rPr>
              <a:t>deposition</a:t>
            </a:r>
            <a:r>
              <a:rPr lang="en-US" b="1" i="1" u="sng" dirty="0" smtClean="0"/>
              <a:t>; the </a:t>
            </a:r>
            <a:r>
              <a:rPr lang="en-US" b="1" i="1" u="sng" dirty="0"/>
              <a:t>process in which a gas changes directly to a solid </a:t>
            </a:r>
            <a:r>
              <a:rPr lang="en-US" b="1" i="1" u="sng" dirty="0" smtClean="0"/>
              <a:t>without going </a:t>
            </a:r>
            <a:r>
              <a:rPr lang="en-US" b="1" i="1" u="sng" dirty="0"/>
              <a:t>through the liquid </a:t>
            </a:r>
            <a:r>
              <a:rPr lang="en-US" b="1" i="1" u="sng" dirty="0" smtClean="0"/>
              <a:t>state</a:t>
            </a:r>
          </a:p>
          <a:p>
            <a:r>
              <a:rPr lang="en-US" dirty="0" smtClean="0"/>
              <a:t>It </a:t>
            </a:r>
            <a:r>
              <a:rPr lang="en-US" dirty="0"/>
              <a:t>occurs when gas particles become very </a:t>
            </a:r>
            <a:r>
              <a:rPr lang="en-US" dirty="0" smtClean="0"/>
              <a:t>cold </a:t>
            </a:r>
          </a:p>
          <a:p>
            <a:pPr lvl="1"/>
            <a:r>
              <a:rPr lang="en-US" dirty="0" smtClean="0"/>
              <a:t>For </a:t>
            </a:r>
            <a:r>
              <a:rPr lang="en-US" dirty="0"/>
              <a:t>example, when water vapor in </a:t>
            </a:r>
            <a:r>
              <a:rPr lang="en-US" dirty="0" smtClean="0"/>
              <a:t>the air </a:t>
            </a:r>
            <a:r>
              <a:rPr lang="en-US" dirty="0"/>
              <a:t>contacts a very cold windowpane, the water vapor may change to tiny ice crystals on the glass. The ice </a:t>
            </a:r>
            <a:r>
              <a:rPr lang="en-US" dirty="0" smtClean="0"/>
              <a:t>crystals are </a:t>
            </a:r>
            <a:r>
              <a:rPr lang="en-US" dirty="0"/>
              <a:t>called </a:t>
            </a:r>
            <a:r>
              <a:rPr lang="en-US" dirty="0" smtClean="0"/>
              <a:t>frost</a:t>
            </a:r>
            <a:endParaRPr lang="en-US" dirty="0"/>
          </a:p>
        </p:txBody>
      </p:sp>
      <p:pic>
        <p:nvPicPr>
          <p:cNvPr id="11266" name="Picture 2" descr="http://cimg2.ck12.org/datastreams/f-d%3Afc04d26f2b6b4d3e5ce129f31c2ae6080c95becd95ff600866a19cfe%2BIMAGE_THUMB_POSTCARD%2BIMAGE_THUMB_POSTCARD.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867400" y="4774362"/>
            <a:ext cx="3086099" cy="206151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1014084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solidFill>
                  <a:srgbClr val="FF0000"/>
                </a:solidFill>
              </a:rPr>
              <a:t>Matter is always changing state</a:t>
            </a:r>
            <a:r>
              <a:rPr lang="en-US" dirty="0" smtClean="0"/>
              <a:t/>
            </a:r>
            <a:br>
              <a:rPr lang="en-US" dirty="0" smtClean="0"/>
            </a:br>
            <a:endParaRPr lang="en-US" dirty="0"/>
          </a:p>
        </p:txBody>
      </p:sp>
      <p:sp>
        <p:nvSpPr>
          <p:cNvPr id="3" name="Content Placeholder 2"/>
          <p:cNvSpPr>
            <a:spLocks noGrp="1"/>
          </p:cNvSpPr>
          <p:nvPr>
            <p:ph idx="1"/>
          </p:nvPr>
        </p:nvSpPr>
        <p:spPr>
          <a:xfrm>
            <a:off x="304800" y="1493837"/>
            <a:ext cx="8458200" cy="5059363"/>
          </a:xfrm>
        </p:spPr>
        <p:txBody>
          <a:bodyPr>
            <a:normAutofit/>
          </a:bodyPr>
          <a:lstStyle/>
          <a:p>
            <a:r>
              <a:rPr lang="en-US" sz="4800" dirty="0" smtClean="0"/>
              <a:t>How does matter change from one state to another?</a:t>
            </a:r>
          </a:p>
          <a:p>
            <a:pPr lvl="1"/>
            <a:r>
              <a:rPr lang="en-US" sz="4400" dirty="0"/>
              <a:t>changes in energy are </a:t>
            </a:r>
            <a:r>
              <a:rPr lang="en-US" sz="4400" dirty="0" smtClean="0"/>
              <a:t>involved</a:t>
            </a:r>
            <a:endParaRPr lang="en-US" sz="4400" dirty="0"/>
          </a:p>
        </p:txBody>
      </p:sp>
    </p:spTree>
    <p:extLst>
      <p:ext uri="{BB962C8B-B14F-4D97-AF65-F5344CB8AC3E}">
        <p14:creationId xmlns="" xmlns:p14="http://schemas.microsoft.com/office/powerpoint/2010/main" val="40177506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23037"/>
            <a:ext cx="9143999" cy="5103127"/>
          </a:xfrm>
        </p:spPr>
        <p:txBody>
          <a:bodyPr/>
          <a:lstStyle/>
          <a:p>
            <a:r>
              <a:rPr lang="en-US" dirty="0"/>
              <a:t>physical changes in </a:t>
            </a:r>
            <a:r>
              <a:rPr lang="en-US" dirty="0" smtClean="0"/>
              <a:t>matter</a:t>
            </a:r>
          </a:p>
          <a:p>
            <a:r>
              <a:rPr lang="en-US" dirty="0"/>
              <a:t>reversible changes that do not involve changes </a:t>
            </a:r>
            <a:r>
              <a:rPr lang="en-US" dirty="0" smtClean="0"/>
              <a:t>in matter’s </a:t>
            </a:r>
            <a:r>
              <a:rPr lang="en-US" dirty="0"/>
              <a:t>chemical makeup or chemical properties</a:t>
            </a:r>
          </a:p>
        </p:txBody>
      </p:sp>
      <p:sp>
        <p:nvSpPr>
          <p:cNvPr id="4" name="Rectangle 3"/>
          <p:cNvSpPr/>
          <p:nvPr/>
        </p:nvSpPr>
        <p:spPr>
          <a:xfrm>
            <a:off x="-1" y="7374"/>
            <a:ext cx="9143999" cy="1015663"/>
          </a:xfrm>
          <a:prstGeom prst="rect">
            <a:avLst/>
          </a:prstGeom>
          <a:noFill/>
          <a:effectLst>
            <a:glow rad="139700">
              <a:schemeClr val="accent5">
                <a:satMod val="175000"/>
                <a:alpha val="40000"/>
              </a:schemeClr>
            </a:glow>
          </a:effectLst>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What are Changes of State?</a:t>
            </a:r>
            <a:endParaRPr lang="en-US"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051"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95400" y="2541937"/>
            <a:ext cx="5850192" cy="429639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9276601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dissolve">
                                      <p:cBhvr>
                                        <p:cTn id="1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Energy, Temperature, &amp; Changes of State</a:t>
            </a:r>
            <a:br>
              <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n-US" dirty="0"/>
          </a:p>
        </p:txBody>
      </p:sp>
      <p:sp>
        <p:nvSpPr>
          <p:cNvPr id="3" name="Content Placeholder 2"/>
          <p:cNvSpPr>
            <a:spLocks noGrp="1"/>
          </p:cNvSpPr>
          <p:nvPr>
            <p:ph idx="1"/>
          </p:nvPr>
        </p:nvSpPr>
        <p:spPr>
          <a:xfrm>
            <a:off x="0" y="990600"/>
            <a:ext cx="9144000" cy="5562600"/>
          </a:xfrm>
        </p:spPr>
        <p:txBody>
          <a:bodyPr>
            <a:normAutofit/>
          </a:bodyPr>
          <a:lstStyle/>
          <a:p>
            <a:r>
              <a:rPr lang="en-US" dirty="0"/>
              <a:t>Energy is always involved in changes of </a:t>
            </a:r>
            <a:r>
              <a:rPr lang="en-US" dirty="0" smtClean="0"/>
              <a:t>state. </a:t>
            </a:r>
            <a:r>
              <a:rPr lang="en-US" b="1" u="sng" dirty="0" smtClean="0">
                <a:solidFill>
                  <a:srgbClr val="0070C0"/>
                </a:solidFill>
              </a:rPr>
              <a:t>Matter </a:t>
            </a:r>
            <a:r>
              <a:rPr lang="en-US" b="1" u="sng" dirty="0">
                <a:solidFill>
                  <a:srgbClr val="0070C0"/>
                </a:solidFill>
              </a:rPr>
              <a:t>either loses or absorbs energy when it changes from </a:t>
            </a:r>
            <a:r>
              <a:rPr lang="en-US" b="1" u="sng" dirty="0" smtClean="0">
                <a:solidFill>
                  <a:srgbClr val="0070C0"/>
                </a:solidFill>
              </a:rPr>
              <a:t>one state </a:t>
            </a:r>
            <a:r>
              <a:rPr lang="en-US" b="1" u="sng" dirty="0">
                <a:solidFill>
                  <a:srgbClr val="0070C0"/>
                </a:solidFill>
              </a:rPr>
              <a:t>to </a:t>
            </a:r>
            <a:r>
              <a:rPr lang="en-US" b="1" u="sng" dirty="0" smtClean="0">
                <a:solidFill>
                  <a:srgbClr val="0070C0"/>
                </a:solidFill>
              </a:rPr>
              <a:t>another</a:t>
            </a:r>
            <a:endParaRPr lang="en-US" dirty="0" smtClean="0"/>
          </a:p>
          <a:p>
            <a:pPr lvl="1"/>
            <a:r>
              <a:rPr lang="en-US" dirty="0" smtClean="0"/>
              <a:t> </a:t>
            </a:r>
            <a:r>
              <a:rPr lang="en-US" dirty="0"/>
              <a:t>For example, when matter changes from a liquid to a solid, </a:t>
            </a:r>
            <a:r>
              <a:rPr lang="en-US" i="1" u="sng" dirty="0"/>
              <a:t>it loses </a:t>
            </a:r>
            <a:r>
              <a:rPr lang="en-US" i="1" u="sng" dirty="0" smtClean="0"/>
              <a:t>energy</a:t>
            </a:r>
            <a:r>
              <a:rPr lang="en-US" dirty="0" smtClean="0"/>
              <a:t> </a:t>
            </a:r>
          </a:p>
          <a:p>
            <a:pPr lvl="1"/>
            <a:r>
              <a:rPr lang="en-US" dirty="0" smtClean="0"/>
              <a:t>The </a:t>
            </a:r>
            <a:r>
              <a:rPr lang="en-US" dirty="0"/>
              <a:t>opposite </a:t>
            </a:r>
            <a:r>
              <a:rPr lang="en-US" dirty="0" smtClean="0"/>
              <a:t>happens when </a:t>
            </a:r>
            <a:r>
              <a:rPr lang="en-US" dirty="0"/>
              <a:t>matter changes from a solid to a </a:t>
            </a:r>
            <a:r>
              <a:rPr lang="en-US" dirty="0" smtClean="0"/>
              <a:t>liquid</a:t>
            </a:r>
          </a:p>
          <a:p>
            <a:pPr lvl="1"/>
            <a:r>
              <a:rPr lang="en-US" dirty="0" smtClean="0"/>
              <a:t>For </a:t>
            </a:r>
            <a:r>
              <a:rPr lang="en-US" dirty="0"/>
              <a:t>a solid to change to a liquid, matter </a:t>
            </a:r>
            <a:r>
              <a:rPr lang="en-US" i="1" u="sng" dirty="0"/>
              <a:t>must absorb energy</a:t>
            </a:r>
            <a:r>
              <a:rPr lang="en-US" dirty="0"/>
              <a:t> from </a:t>
            </a:r>
            <a:r>
              <a:rPr lang="en-US" dirty="0" smtClean="0"/>
              <a:t>its surroundings</a:t>
            </a:r>
          </a:p>
          <a:p>
            <a:pPr lvl="1"/>
            <a:r>
              <a:rPr lang="en-US" dirty="0" smtClean="0">
                <a:hlinkClick r:id="rId2"/>
              </a:rPr>
              <a:t>http://www.youtube.com/watch?v=ndw9XYA4iF0</a:t>
            </a:r>
            <a:endParaRPr lang="en-US" dirty="0" smtClean="0"/>
          </a:p>
          <a:p>
            <a:pPr marL="457200" lvl="1" indent="0">
              <a:buNone/>
            </a:pPr>
            <a:endParaRPr lang="en-US" dirty="0"/>
          </a:p>
        </p:txBody>
      </p:sp>
    </p:spTree>
    <p:extLst>
      <p:ext uri="{BB962C8B-B14F-4D97-AF65-F5344CB8AC3E}">
        <p14:creationId xmlns="" xmlns:p14="http://schemas.microsoft.com/office/powerpoint/2010/main" val="14937987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1.gstatic.com/images?q=tbn:ANd9GcSwzi_sflpYF8WwA7eJXFTWXICWllAnQuy9xY49OdWj4Npjxnx7r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86400" y="4424033"/>
            <a:ext cx="3657601" cy="243396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0" y="9832"/>
            <a:ext cx="9144000" cy="1143000"/>
          </a:xfrm>
        </p:spPr>
        <p:txBody>
          <a:bodyPr>
            <a:noAutofit/>
          </a:bodyPr>
          <a:lstStyle/>
          <a:p>
            <a:r>
              <a:rPr lang="en-US"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Changes Between Liquids &amp; Solids</a:t>
            </a:r>
            <a:endParaRPr lang="en-US" sz="4800" dirty="0"/>
          </a:p>
        </p:txBody>
      </p:sp>
      <p:sp>
        <p:nvSpPr>
          <p:cNvPr id="3" name="Content Placeholder 2"/>
          <p:cNvSpPr>
            <a:spLocks noGrp="1"/>
          </p:cNvSpPr>
          <p:nvPr>
            <p:ph idx="1"/>
          </p:nvPr>
        </p:nvSpPr>
        <p:spPr>
          <a:xfrm>
            <a:off x="0" y="1143000"/>
            <a:ext cx="9144000" cy="4983163"/>
          </a:xfrm>
        </p:spPr>
        <p:txBody>
          <a:bodyPr/>
          <a:lstStyle/>
          <a:p>
            <a:r>
              <a:rPr lang="en-US" dirty="0" smtClean="0"/>
              <a:t>How would you make ice cubes?</a:t>
            </a:r>
          </a:p>
          <a:p>
            <a:pPr lvl="1"/>
            <a:r>
              <a:rPr lang="en-US" dirty="0" smtClean="0"/>
              <a:t>The </a:t>
            </a:r>
            <a:r>
              <a:rPr lang="en-US" dirty="0"/>
              <a:t>warmer water in the tray </a:t>
            </a:r>
            <a:r>
              <a:rPr lang="en-US" b="1" u="sng" dirty="0">
                <a:solidFill>
                  <a:srgbClr val="0070C0"/>
                </a:solidFill>
              </a:rPr>
              <a:t>loses heat</a:t>
            </a:r>
            <a:r>
              <a:rPr lang="en-US" dirty="0"/>
              <a:t> to the colder air in the </a:t>
            </a:r>
            <a:r>
              <a:rPr lang="en-US" dirty="0" smtClean="0"/>
              <a:t>freezer</a:t>
            </a:r>
          </a:p>
          <a:p>
            <a:pPr lvl="1"/>
            <a:r>
              <a:rPr lang="en-US" dirty="0" smtClean="0"/>
              <a:t>The </a:t>
            </a:r>
            <a:r>
              <a:rPr lang="en-US" dirty="0"/>
              <a:t>water cools until its particles no </a:t>
            </a:r>
            <a:r>
              <a:rPr lang="en-US" dirty="0" smtClean="0"/>
              <a:t>longer have </a:t>
            </a:r>
            <a:r>
              <a:rPr lang="en-US" dirty="0"/>
              <a:t>enough energy to slide past each </a:t>
            </a:r>
            <a:r>
              <a:rPr lang="en-US" dirty="0" smtClean="0"/>
              <a:t>other</a:t>
            </a:r>
          </a:p>
          <a:p>
            <a:pPr lvl="1"/>
            <a:r>
              <a:rPr lang="en-US" dirty="0" smtClean="0"/>
              <a:t>Instead</a:t>
            </a:r>
            <a:r>
              <a:rPr lang="en-US" dirty="0"/>
              <a:t>, they remain in fixed positions, locked in place by the forces </a:t>
            </a:r>
            <a:r>
              <a:rPr lang="en-US" dirty="0" smtClean="0"/>
              <a:t>of attraction </a:t>
            </a:r>
            <a:r>
              <a:rPr lang="en-US" dirty="0"/>
              <a:t>between them</a:t>
            </a:r>
          </a:p>
        </p:txBody>
      </p:sp>
    </p:spTree>
    <p:extLst>
      <p:ext uri="{BB962C8B-B14F-4D97-AF65-F5344CB8AC3E}">
        <p14:creationId xmlns="" xmlns:p14="http://schemas.microsoft.com/office/powerpoint/2010/main" val="9495587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1"/>
            <a:ext cx="7020051" cy="5867400"/>
          </a:xfrm>
        </p:spPr>
        <p:txBody>
          <a:bodyPr>
            <a:normAutofit/>
          </a:bodyPr>
          <a:lstStyle/>
          <a:p>
            <a:r>
              <a:rPr lang="en-US" sz="4000" dirty="0"/>
              <a:t>The process in which a </a:t>
            </a:r>
            <a:r>
              <a:rPr lang="en-US" sz="4000" b="1" i="1" u="sng" dirty="0">
                <a:solidFill>
                  <a:srgbClr val="0070C0"/>
                </a:solidFill>
              </a:rPr>
              <a:t>liquid changes to a solid </a:t>
            </a:r>
            <a:endParaRPr lang="en-US" sz="4000" b="1" i="1" u="sng" dirty="0" smtClean="0">
              <a:solidFill>
                <a:srgbClr val="0070C0"/>
              </a:solidFill>
            </a:endParaRPr>
          </a:p>
          <a:p>
            <a:r>
              <a:rPr lang="en-US" sz="4000" dirty="0" smtClean="0"/>
              <a:t>The </a:t>
            </a:r>
            <a:r>
              <a:rPr lang="en-US" sz="4000" b="1" i="1" u="sng" dirty="0"/>
              <a:t>temperature at which a liquid changes to </a:t>
            </a:r>
            <a:r>
              <a:rPr lang="en-US" sz="4000" b="1" i="1" u="sng" dirty="0" smtClean="0"/>
              <a:t>a solid </a:t>
            </a:r>
            <a:r>
              <a:rPr lang="en-US" sz="4000" b="1" i="1" u="sng" dirty="0"/>
              <a:t>is its </a:t>
            </a:r>
            <a:r>
              <a:rPr lang="en-US" sz="4000" b="1" i="1" u="sng" dirty="0">
                <a:solidFill>
                  <a:srgbClr val="0070C0"/>
                </a:solidFill>
              </a:rPr>
              <a:t>freezing </a:t>
            </a:r>
            <a:r>
              <a:rPr lang="en-US" sz="4000" b="1" i="1" u="sng" dirty="0" smtClean="0">
                <a:solidFill>
                  <a:srgbClr val="0070C0"/>
                </a:solidFill>
              </a:rPr>
              <a:t>point</a:t>
            </a:r>
            <a:endParaRPr lang="en-US" sz="4000" dirty="0" smtClean="0"/>
          </a:p>
          <a:p>
            <a:pPr lvl="1"/>
            <a:r>
              <a:rPr lang="en-US" dirty="0" smtClean="0"/>
              <a:t>Example - The </a:t>
            </a:r>
            <a:r>
              <a:rPr lang="en-US" dirty="0"/>
              <a:t>freezing point of water is 0°C (</a:t>
            </a:r>
            <a:r>
              <a:rPr lang="en-US" dirty="0" smtClean="0"/>
              <a:t>32°F)</a:t>
            </a:r>
          </a:p>
        </p:txBody>
      </p:sp>
      <p:sp>
        <p:nvSpPr>
          <p:cNvPr id="4" name="Rectangle 3"/>
          <p:cNvSpPr/>
          <p:nvPr/>
        </p:nvSpPr>
        <p:spPr>
          <a:xfrm>
            <a:off x="1828800" y="-41347"/>
            <a:ext cx="4053112" cy="1200329"/>
          </a:xfrm>
          <a:prstGeom prst="rect">
            <a:avLst/>
          </a:prstGeom>
          <a:noFill/>
        </p:spPr>
        <p:txBody>
          <a:bodyPr wrap="square" lIns="91440" tIns="45720" rIns="91440" bIns="45720">
            <a:spAutoFit/>
          </a:bodyPr>
          <a:lstStyle/>
          <a:p>
            <a:pPr algn="ctr"/>
            <a:r>
              <a:rPr lang="en-US" sz="7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Freezing</a:t>
            </a:r>
            <a:endParaRPr lang="en-US" sz="7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4098" name="Picture 2" descr="http://1.bp.blogspot.com/_OcC1oTz8Qeo/TFWI163uMtI/AAAAAAAAALk/4oF8hOOONeU/s1600/freez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020051" y="-4476"/>
            <a:ext cx="2123949" cy="271440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86657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Changes Between Liquids &amp; Solids</a:t>
            </a:r>
            <a:endParaRPr lang="en-US" dirty="0"/>
          </a:p>
        </p:txBody>
      </p:sp>
      <p:sp>
        <p:nvSpPr>
          <p:cNvPr id="3" name="Content Placeholder 2"/>
          <p:cNvSpPr>
            <a:spLocks noGrp="1"/>
          </p:cNvSpPr>
          <p:nvPr>
            <p:ph idx="1"/>
          </p:nvPr>
        </p:nvSpPr>
        <p:spPr>
          <a:xfrm>
            <a:off x="0" y="1371600"/>
            <a:ext cx="9067800" cy="5486400"/>
          </a:xfrm>
        </p:spPr>
        <p:txBody>
          <a:bodyPr>
            <a:normAutofit/>
          </a:bodyPr>
          <a:lstStyle/>
          <a:p>
            <a:r>
              <a:rPr lang="en-US" dirty="0" smtClean="0"/>
              <a:t>What would happen if you took the ice trays out of the freezer?</a:t>
            </a:r>
          </a:p>
          <a:p>
            <a:pPr lvl="1"/>
            <a:r>
              <a:rPr lang="en-US" dirty="0" smtClean="0"/>
              <a:t>If you took ice cubes out of a freezer and left them in a warm room, the ice would </a:t>
            </a:r>
            <a:r>
              <a:rPr lang="en-US" b="1" i="1" u="sng" dirty="0" smtClean="0"/>
              <a:t>absorb energy from the warmer air around it</a:t>
            </a:r>
            <a:endParaRPr lang="en-US" dirty="0" smtClean="0"/>
          </a:p>
          <a:p>
            <a:pPr lvl="1"/>
            <a:r>
              <a:rPr lang="en-US" dirty="0" smtClean="0"/>
              <a:t>The energy would allow the particles of frozen water to overcome some of the forces of attraction holding them together</a:t>
            </a:r>
          </a:p>
          <a:p>
            <a:pPr lvl="1"/>
            <a:r>
              <a:rPr lang="en-US" dirty="0" smtClean="0"/>
              <a:t>They would be able to slip out of the fixed positions they held as ice</a:t>
            </a:r>
          </a:p>
          <a:p>
            <a:pPr lvl="2"/>
            <a:r>
              <a:rPr lang="en-US" dirty="0" smtClean="0"/>
              <a:t>In this way, the solid ice would turn to liquid water.</a:t>
            </a:r>
          </a:p>
          <a:p>
            <a:endParaRPr lang="en-US" dirty="0"/>
          </a:p>
        </p:txBody>
      </p:sp>
    </p:spTree>
    <p:extLst>
      <p:ext uri="{BB962C8B-B14F-4D97-AF65-F5344CB8AC3E}">
        <p14:creationId xmlns="" xmlns:p14="http://schemas.microsoft.com/office/powerpoint/2010/main" val="30280661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challengercenter.info/wp-content/uploads/2012/06/icemelt.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9497" y="5181600"/>
            <a:ext cx="1693606" cy="169360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1981200" y="457200"/>
            <a:ext cx="5334000" cy="1143000"/>
          </a:xfrm>
        </p:spPr>
        <p:txBody>
          <a:bodyPr>
            <a:noAutofit/>
          </a:bodyPr>
          <a:lstStyle/>
          <a:p>
            <a:r>
              <a:rPr lang="en-US" sz="7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Melting</a:t>
            </a:r>
            <a:br>
              <a:rPr lang="en-US" sz="7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endParaRPr lang="en-US" sz="7200" dirty="0"/>
          </a:p>
        </p:txBody>
      </p:sp>
      <p:sp>
        <p:nvSpPr>
          <p:cNvPr id="3" name="Content Placeholder 2"/>
          <p:cNvSpPr>
            <a:spLocks noGrp="1"/>
          </p:cNvSpPr>
          <p:nvPr>
            <p:ph idx="1"/>
          </p:nvPr>
        </p:nvSpPr>
        <p:spPr>
          <a:xfrm>
            <a:off x="457200" y="838200"/>
            <a:ext cx="8686800" cy="6019800"/>
          </a:xfrm>
        </p:spPr>
        <p:txBody>
          <a:bodyPr>
            <a:normAutofit/>
          </a:bodyPr>
          <a:lstStyle/>
          <a:p>
            <a:r>
              <a:rPr lang="en-US" sz="3600" dirty="0" smtClean="0"/>
              <a:t>The process in which a </a:t>
            </a:r>
            <a:r>
              <a:rPr lang="en-US" sz="3600" b="1" u="sng" dirty="0" smtClean="0">
                <a:solidFill>
                  <a:srgbClr val="0070C0"/>
                </a:solidFill>
              </a:rPr>
              <a:t>solid changes to a liquid is called melting</a:t>
            </a:r>
            <a:endParaRPr lang="en-US" sz="3600" dirty="0" smtClean="0"/>
          </a:p>
          <a:p>
            <a:r>
              <a:rPr lang="en-US" sz="3600" dirty="0" smtClean="0"/>
              <a:t>The </a:t>
            </a:r>
            <a:r>
              <a:rPr lang="en-US" sz="3600" b="1" i="1" u="sng" dirty="0" smtClean="0">
                <a:solidFill>
                  <a:srgbClr val="0070C0"/>
                </a:solidFill>
              </a:rPr>
              <a:t>melting point</a:t>
            </a:r>
            <a:r>
              <a:rPr lang="en-US" sz="3600" dirty="0" smtClean="0"/>
              <a:t> is the </a:t>
            </a:r>
            <a:r>
              <a:rPr lang="en-US" sz="3600" b="1" i="1" u="sng" dirty="0" smtClean="0"/>
              <a:t>temperature at which a solid changes to a liquid</a:t>
            </a:r>
            <a:r>
              <a:rPr lang="en-US" sz="3600" dirty="0" smtClean="0"/>
              <a:t> </a:t>
            </a:r>
          </a:p>
          <a:p>
            <a:pPr lvl="1"/>
            <a:r>
              <a:rPr lang="en-US" sz="3200" dirty="0" smtClean="0"/>
              <a:t>For a given type of matter, the melting point is the same as the freezing point</a:t>
            </a:r>
          </a:p>
          <a:p>
            <a:pPr lvl="2"/>
            <a:r>
              <a:rPr lang="en-US" sz="2800" dirty="0" smtClean="0"/>
              <a:t>So the melting point &amp; freezing point of water is the SAME</a:t>
            </a:r>
          </a:p>
          <a:p>
            <a:pPr lvl="2"/>
            <a:r>
              <a:rPr lang="en-US" sz="2800" dirty="0" smtClean="0">
                <a:hlinkClick r:id="rId3"/>
              </a:rPr>
              <a:t>http://en.wikipedia.org/wiki/File:Melting_icecubes.gif</a:t>
            </a:r>
            <a:endParaRPr lang="en-US" sz="2800" dirty="0" smtClean="0"/>
          </a:p>
          <a:p>
            <a:pPr lvl="2"/>
            <a:endParaRPr lang="en-US" sz="2800" dirty="0" smtClean="0"/>
          </a:p>
          <a:p>
            <a:pPr lvl="2"/>
            <a:endParaRPr lang="en-US" sz="2800" dirty="0" smtClean="0"/>
          </a:p>
          <a:p>
            <a:pPr lvl="1"/>
            <a:endParaRPr lang="en-US" dirty="0"/>
          </a:p>
        </p:txBody>
      </p:sp>
    </p:spTree>
    <p:extLst>
      <p:ext uri="{BB962C8B-B14F-4D97-AF65-F5344CB8AC3E}">
        <p14:creationId xmlns="" xmlns:p14="http://schemas.microsoft.com/office/powerpoint/2010/main" val="42911949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img4-3.realsimple.timeinc.net/images/food-recipes/cooking-tips/0703/pot-on-stove_300.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35261" y="5181600"/>
            <a:ext cx="1408739" cy="16764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Content Placeholder 2"/>
          <p:cNvSpPr>
            <a:spLocks noGrp="1"/>
          </p:cNvSpPr>
          <p:nvPr>
            <p:ph idx="1"/>
          </p:nvPr>
        </p:nvSpPr>
        <p:spPr>
          <a:xfrm>
            <a:off x="0" y="887446"/>
            <a:ext cx="9144000" cy="5238717"/>
          </a:xfrm>
        </p:spPr>
        <p:txBody>
          <a:bodyPr>
            <a:normAutofit/>
          </a:bodyPr>
          <a:lstStyle/>
          <a:p>
            <a:r>
              <a:rPr lang="en-US" sz="2800" dirty="0"/>
              <a:t>If you fill a pot with cool tap water and place the pot on a hot stovetop, the water heats up. Heat energy travels </a:t>
            </a:r>
            <a:r>
              <a:rPr lang="en-US" sz="2800" dirty="0" smtClean="0"/>
              <a:t>from the </a:t>
            </a:r>
            <a:r>
              <a:rPr lang="en-US" sz="2800" dirty="0"/>
              <a:t>stovetop to the pot, and the water absorbs the energy from the pot. What happens to the water next</a:t>
            </a:r>
            <a:r>
              <a:rPr lang="en-US" sz="2800" dirty="0" smtClean="0"/>
              <a:t>?</a:t>
            </a:r>
          </a:p>
          <a:p>
            <a:r>
              <a:rPr lang="en-US" dirty="0" smtClean="0"/>
              <a:t>If water gets </a:t>
            </a:r>
            <a:r>
              <a:rPr lang="en-US" b="1" i="1" u="sng" dirty="0" smtClean="0"/>
              <a:t>hot enough, it starts to boil</a:t>
            </a:r>
            <a:endParaRPr lang="en-US" dirty="0" smtClean="0"/>
          </a:p>
          <a:p>
            <a:pPr lvl="1"/>
            <a:r>
              <a:rPr lang="en-US" dirty="0" smtClean="0"/>
              <a:t>Bubbles of </a:t>
            </a:r>
            <a:r>
              <a:rPr lang="en-US" b="1" u="sng" dirty="0" smtClean="0"/>
              <a:t>water </a:t>
            </a:r>
            <a:r>
              <a:rPr lang="en-US" b="1" dirty="0" smtClean="0"/>
              <a:t>vapor </a:t>
            </a:r>
            <a:r>
              <a:rPr lang="en-US" dirty="0" smtClean="0"/>
              <a:t>form in boiling water </a:t>
            </a:r>
          </a:p>
          <a:p>
            <a:pPr lvl="1"/>
            <a:r>
              <a:rPr lang="en-US" dirty="0" smtClean="0"/>
              <a:t>This happens as particles of liquid water gain enough energy to completely overcome the force of attraction between them and change to the gaseous state. The bubbles rise through the water and escape from the pot as steam</a:t>
            </a:r>
          </a:p>
          <a:p>
            <a:endParaRPr lang="en-US" sz="2800" dirty="0" smtClean="0"/>
          </a:p>
        </p:txBody>
      </p:sp>
      <p:sp>
        <p:nvSpPr>
          <p:cNvPr id="4" name="Rectangle 3"/>
          <p:cNvSpPr/>
          <p:nvPr/>
        </p:nvSpPr>
        <p:spPr>
          <a:xfrm>
            <a:off x="0" y="56449"/>
            <a:ext cx="9144000" cy="830997"/>
          </a:xfrm>
          <a:prstGeom prst="rect">
            <a:avLst/>
          </a:prstGeom>
          <a:noFill/>
        </p:spPr>
        <p:txBody>
          <a:bodyPr wrap="square" lIns="91440" tIns="45720" rIns="91440" bIns="45720">
            <a:spAutoFit/>
          </a:bodyPr>
          <a:lstStyle/>
          <a:p>
            <a:pPr algn="ctr"/>
            <a: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Changes Between Liquids &amp; Gases</a:t>
            </a:r>
            <a:endParaRPr lang="en-US"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 xmlns:p14="http://schemas.microsoft.com/office/powerpoint/2010/main" val="22114970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787</Words>
  <Application>Microsoft Office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Matter is always changing state </vt:lpstr>
      <vt:lpstr>Slide 3</vt:lpstr>
      <vt:lpstr>Energy, Temperature, &amp; Changes of State </vt:lpstr>
      <vt:lpstr>Changes Between Liquids &amp; Solids</vt:lpstr>
      <vt:lpstr>Slide 6</vt:lpstr>
      <vt:lpstr>Changes Between Liquids &amp; Solids</vt:lpstr>
      <vt:lpstr>Melting </vt:lpstr>
      <vt:lpstr>Slide 9</vt:lpstr>
      <vt:lpstr>Slide 10</vt:lpstr>
      <vt:lpstr>Evaporation (still vaporization)</vt:lpstr>
      <vt:lpstr>What is happening in these photos?</vt:lpstr>
      <vt:lpstr>Condensation</vt:lpstr>
      <vt:lpstr>Slide 14</vt:lpstr>
      <vt:lpstr>Sublimation </vt:lpstr>
      <vt:lpstr>Deposition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angie</dc:creator>
  <cp:lastModifiedBy>ahawks</cp:lastModifiedBy>
  <cp:revision>15</cp:revision>
  <dcterms:created xsi:type="dcterms:W3CDTF">2014-04-21T23:58:38Z</dcterms:created>
  <dcterms:modified xsi:type="dcterms:W3CDTF">2014-10-08T11:21:25Z</dcterms:modified>
</cp:coreProperties>
</file>