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8" r:id="rId2"/>
    <p:sldId id="259" r:id="rId3"/>
    <p:sldId id="260" r:id="rId4"/>
    <p:sldId id="261" r:id="rId5"/>
    <p:sldId id="279" r:id="rId6"/>
    <p:sldId id="262" r:id="rId7"/>
    <p:sldId id="263" r:id="rId8"/>
    <p:sldId id="271" r:id="rId9"/>
    <p:sldId id="280" r:id="rId10"/>
    <p:sldId id="273" r:id="rId11"/>
    <p:sldId id="274" r:id="rId12"/>
    <p:sldId id="275" r:id="rId13"/>
    <p:sldId id="276" r:id="rId14"/>
    <p:sldId id="277" r:id="rId15"/>
    <p:sldId id="282" r:id="rId16"/>
    <p:sldId id="287" r:id="rId17"/>
    <p:sldId id="283" r:id="rId18"/>
    <p:sldId id="284" r:id="rId19"/>
    <p:sldId id="285" r:id="rId20"/>
    <p:sldId id="286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127383530183727"/>
                  <c:y val="0.1558281006013491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093968722659707"/>
                  <c:y val="-0.170173759925578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3625754593175788"/>
                  <c:y val="-3.04674573906110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34135553368329"/>
                  <c:y val="0.118421052631579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Air</c:v>
                </c:pt>
                <c:pt idx="1">
                  <c:v>Water</c:v>
                </c:pt>
                <c:pt idx="2">
                  <c:v>Rocks&amp; Minerals</c:v>
                </c:pt>
                <c:pt idx="3">
                  <c:v>Humus:
Decaying Plants &amp; Animals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0.45</c:v>
                </c:pt>
                <c:pt idx="3">
                  <c:v>5.0000000000000044E-2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2A16E-E769-4BBD-86A1-1EDEF863B7C6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665E1-886D-415F-AA44-C3F8A5DEA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2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B8C0C-C7B4-4899-84B6-4BB98A69683D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1027E-5561-4C5A-B867-3441DBED6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4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1027E-5561-4C5A-B867-3441DBED60B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49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E4FC-7BC5-4E09-8343-3A4990F01A2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D6CD-4064-44DF-B271-4CFF96F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7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E4FC-7BC5-4E09-8343-3A4990F01A2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D6CD-4064-44DF-B271-4CFF96F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3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E4FC-7BC5-4E09-8343-3A4990F01A2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D6CD-4064-44DF-B271-4CFF96F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8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E4FC-7BC5-4E09-8343-3A4990F01A2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D6CD-4064-44DF-B271-4CFF96F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9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E4FC-7BC5-4E09-8343-3A4990F01A2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D6CD-4064-44DF-B271-4CFF96F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E4FC-7BC5-4E09-8343-3A4990F01A2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D6CD-4064-44DF-B271-4CFF96F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5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E4FC-7BC5-4E09-8343-3A4990F01A2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D6CD-4064-44DF-B271-4CFF96F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4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E4FC-7BC5-4E09-8343-3A4990F01A2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D6CD-4064-44DF-B271-4CFF96F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4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E4FC-7BC5-4E09-8343-3A4990F01A2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D6CD-4064-44DF-B271-4CFF96F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E4FC-7BC5-4E09-8343-3A4990F01A2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D6CD-4064-44DF-B271-4CFF96F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8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E4FC-7BC5-4E09-8343-3A4990F01A2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D6CD-4064-44DF-B271-4CFF96F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0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8E4FC-7BC5-4E09-8343-3A4990F01A2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5D6CD-4064-44DF-B271-4CFF96F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2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4/46/Stagnogley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1638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200" b="1"/>
          </a:p>
        </p:txBody>
      </p:sp>
      <p:sp>
        <p:nvSpPr>
          <p:cNvPr id="16392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dirty="0"/>
              <a:t> </a:t>
            </a:r>
            <a:r>
              <a:rPr lang="en-US" sz="4000" b="1" dirty="0" smtClean="0"/>
              <a:t>Soil </a:t>
            </a:r>
            <a:r>
              <a:rPr lang="en-US" sz="4000" b="1" dirty="0"/>
              <a:t>Formation</a:t>
            </a:r>
          </a:p>
          <a:p>
            <a:pPr algn="ctr">
              <a:buFontTx/>
              <a:buNone/>
            </a:pPr>
            <a:endParaRPr lang="en-US" b="1" dirty="0"/>
          </a:p>
          <a:p>
            <a:pPr algn="ctr">
              <a:buFontTx/>
              <a:buNone/>
            </a:pPr>
            <a:r>
              <a:rPr lang="en-US" b="1" dirty="0" smtClean="0"/>
              <a:t>How </a:t>
            </a:r>
            <a:r>
              <a:rPr lang="en-US" b="1" dirty="0"/>
              <a:t>Soil Forms</a:t>
            </a:r>
          </a:p>
          <a:p>
            <a:pPr algn="ctr">
              <a:buFontTx/>
              <a:buNone/>
            </a:pPr>
            <a:endParaRPr lang="en-US" b="1" dirty="0"/>
          </a:p>
        </p:txBody>
      </p:sp>
      <p:pic>
        <p:nvPicPr>
          <p:cNvPr id="16391" name="Picture 7" descr="soil%20in%20hand%20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419600" cy="35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0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 Horizon: Litter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Not really a layer of soil</a:t>
            </a:r>
          </a:p>
          <a:p>
            <a:r>
              <a:rPr lang="en-US" sz="3200" dirty="0" smtClean="0"/>
              <a:t>It’s on top of the first layer of soil</a:t>
            </a:r>
          </a:p>
          <a:p>
            <a:r>
              <a:rPr lang="en-US" sz="3200" dirty="0" smtClean="0"/>
              <a:t>Contains grass, plants, and animals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547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A Horizon: Topsoil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662864" cy="4191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layer of soil</a:t>
            </a:r>
          </a:p>
          <a:p>
            <a:r>
              <a:rPr lang="en-US" sz="3000" dirty="0" smtClean="0"/>
              <a:t>Darkest layer of soil (dark brown or black)</a:t>
            </a:r>
          </a:p>
          <a:p>
            <a:r>
              <a:rPr lang="en-US" sz="3000" dirty="0" smtClean="0"/>
              <a:t>Contains humus, plant roots, small animals, water, and nutrients for plant growth</a:t>
            </a:r>
          </a:p>
          <a:p>
            <a:r>
              <a:rPr lang="en-US" sz="3000" dirty="0" smtClean="0"/>
              <a:t>The darker the soil, the more nutrients it contains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5329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B Horizon: Subsoil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layer of soil</a:t>
            </a:r>
          </a:p>
          <a:p>
            <a:r>
              <a:rPr lang="en-US" sz="3200" dirty="0" smtClean="0"/>
              <a:t>Lighter in color (reddish brown)</a:t>
            </a:r>
          </a:p>
          <a:p>
            <a:r>
              <a:rPr lang="en-US" sz="3200" dirty="0" smtClean="0"/>
              <a:t>Fewer nutrients and water</a:t>
            </a:r>
          </a:p>
          <a:p>
            <a:r>
              <a:rPr lang="en-US" sz="3200" dirty="0" smtClean="0"/>
              <a:t>Limited plant growth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952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 Horizon: Parent Material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layer of soil</a:t>
            </a:r>
          </a:p>
          <a:p>
            <a:r>
              <a:rPr lang="en-US" sz="3200" dirty="0" smtClean="0"/>
              <a:t>Lightest in color (gray)</a:t>
            </a:r>
          </a:p>
          <a:p>
            <a:r>
              <a:rPr lang="en-US" sz="3200" dirty="0" smtClean="0"/>
              <a:t>No nutrients, animals, or plant growth</a:t>
            </a:r>
          </a:p>
          <a:p>
            <a:r>
              <a:rPr lang="en-US" sz="3200" dirty="0" smtClean="0"/>
              <a:t>Contains weathered rock and sediment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356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R Horizon: Bedrock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554506"/>
          </a:xfrm>
        </p:spPr>
        <p:txBody>
          <a:bodyPr>
            <a:noAutofit/>
          </a:bodyPr>
          <a:lstStyle/>
          <a:p>
            <a:r>
              <a:rPr lang="en-US" sz="3200" dirty="0" smtClean="0"/>
              <a:t>Below the last layer of soil</a:t>
            </a:r>
          </a:p>
          <a:p>
            <a:r>
              <a:rPr lang="en-US" sz="3200" dirty="0" smtClean="0"/>
              <a:t>Solid Rock</a:t>
            </a:r>
          </a:p>
          <a:p>
            <a:r>
              <a:rPr lang="en-US" sz="3200" dirty="0" smtClean="0"/>
              <a:t>Has not been weathered or broken down yet</a:t>
            </a:r>
          </a:p>
          <a:p>
            <a:r>
              <a:rPr lang="en-US" sz="3200" dirty="0" smtClean="0"/>
              <a:t>No soil in this layer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531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garden_soil_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81200"/>
            <a:ext cx="3505200" cy="3505200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1000"/>
            <a:ext cx="6400800" cy="1600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Soil Conservation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Stewardship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6096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Responsibility for planning and management of resources</a:t>
            </a:r>
            <a:endParaRPr lang="en-US" sz="3600" dirty="0"/>
          </a:p>
        </p:txBody>
      </p:sp>
      <p:pic>
        <p:nvPicPr>
          <p:cNvPr id="4" name="Picture 3" descr="stewardshi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3733800"/>
            <a:ext cx="2447925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Does soil have </a:t>
            </a:r>
            <a:br>
              <a:rPr lang="en-US" b="1"/>
            </a:br>
            <a:r>
              <a:rPr lang="en-US" b="1"/>
              <a:t>any value?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86800" cy="4525963"/>
          </a:xfrm>
        </p:spPr>
        <p:txBody>
          <a:bodyPr/>
          <a:lstStyle/>
          <a:p>
            <a:r>
              <a:rPr lang="en-US" sz="3600" b="1" u="sng"/>
              <a:t>Soil is one of Earth’s most valuable natural resources </a:t>
            </a:r>
          </a:p>
          <a:p>
            <a:pPr lvl="1"/>
            <a:r>
              <a:rPr lang="en-US" sz="3200"/>
              <a:t>everything that lives on land depends directly or indirectly on soil</a:t>
            </a:r>
          </a:p>
          <a:p>
            <a:pPr lvl="2"/>
            <a:r>
              <a:rPr lang="en-US" sz="2800"/>
              <a:t>Plants depend on soil to live and grow (direct)</a:t>
            </a:r>
          </a:p>
          <a:p>
            <a:pPr lvl="2"/>
            <a:r>
              <a:rPr lang="en-US" sz="2800"/>
              <a:t>Humans &amp; animals depend on plants (indirect)</a:t>
            </a:r>
          </a:p>
        </p:txBody>
      </p:sp>
      <p:pic>
        <p:nvPicPr>
          <p:cNvPr id="34820" name="Picture 4" descr="j00787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52400"/>
            <a:ext cx="1905000" cy="1349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4800" b="1" dirty="0"/>
              <a:t>Soil Damage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3600" dirty="0"/>
              <a:t>Value of soil </a:t>
            </a:r>
            <a:r>
              <a:rPr lang="en-US" sz="3600" b="1" u="sng" dirty="0"/>
              <a:t>reduced</a:t>
            </a:r>
            <a:r>
              <a:rPr lang="en-US" sz="3600" dirty="0"/>
              <a:t> when topsoil lost due to erosion</a:t>
            </a:r>
          </a:p>
          <a:p>
            <a:pPr lvl="1"/>
            <a:r>
              <a:rPr lang="en-US" sz="3200" dirty="0"/>
              <a:t>When soil exposed, water &amp; wind can erode it</a:t>
            </a:r>
          </a:p>
          <a:p>
            <a:pPr lvl="1"/>
            <a:r>
              <a:rPr lang="en-US" sz="3200" dirty="0"/>
              <a:t>Plant cover can protect soil from erosion</a:t>
            </a:r>
          </a:p>
        </p:txBody>
      </p:sp>
      <p:pic>
        <p:nvPicPr>
          <p:cNvPr id="36868" name="Picture 4" descr="j02724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308475"/>
            <a:ext cx="2563813" cy="2549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>Soil Conservation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sz="3600"/>
              <a:t>The management of soil to prevent its destruction</a:t>
            </a:r>
          </a:p>
          <a:p>
            <a:pPr marL="609600" indent="-609600"/>
            <a:r>
              <a:rPr lang="en-US" sz="3600"/>
              <a:t>Three ways to conserve</a:t>
            </a:r>
          </a:p>
          <a:p>
            <a:pPr marL="990600" lvl="1" indent="-533400">
              <a:buFontTx/>
              <a:buAutoNum type="arabicPeriod"/>
            </a:pPr>
            <a:r>
              <a:rPr lang="en-US" sz="3200" b="1"/>
              <a:t>Contour Plowing</a:t>
            </a:r>
            <a:r>
              <a:rPr lang="en-US" sz="3200"/>
              <a:t> – plow fields along curves or slope.</a:t>
            </a:r>
          </a:p>
          <a:p>
            <a:pPr marL="1371600" lvl="2" indent="-457200">
              <a:buFontTx/>
              <a:buChar char="–"/>
            </a:pPr>
            <a:r>
              <a:rPr lang="en-US" sz="2800"/>
              <a:t>Slows down runoff or excess water and prevents it from washing soil away</a:t>
            </a:r>
          </a:p>
        </p:txBody>
      </p:sp>
      <p:pic>
        <p:nvPicPr>
          <p:cNvPr id="37893" name="Picture 5" descr="E09_body2_225x1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19725"/>
            <a:ext cx="2143125" cy="1438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Soil?</a:t>
            </a:r>
            <a:endParaRPr lang="en-US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loose, weathered material on Earth’s surface where plants can grow</a:t>
            </a:r>
          </a:p>
        </p:txBody>
      </p:sp>
      <p:pic>
        <p:nvPicPr>
          <p:cNvPr id="18437" name="Picture 5" descr="so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79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5257801"/>
          </a:xfrm>
        </p:spPr>
        <p:txBody>
          <a:bodyPr/>
          <a:lstStyle/>
          <a:p>
            <a:pPr marL="990600" lvl="1" indent="-533400">
              <a:buFontTx/>
              <a:buAutoNum type="arabicPeriod" startAt="2"/>
            </a:pPr>
            <a:r>
              <a:rPr lang="en-US" sz="3200" b="1" dirty="0"/>
              <a:t>Conservation plowing</a:t>
            </a:r>
            <a:r>
              <a:rPr lang="en-US" sz="3200" dirty="0"/>
              <a:t> – disturb soil and its plant cover as little as possible</a:t>
            </a:r>
          </a:p>
          <a:p>
            <a:pPr marL="1371600" lvl="2" indent="-457200">
              <a:buFontTx/>
              <a:buChar char="–"/>
            </a:pPr>
            <a:r>
              <a:rPr lang="en-US" sz="2800" dirty="0"/>
              <a:t>Dead weeds/plants left from previous year so nutrients returned to soil &amp; retains moisture</a:t>
            </a:r>
          </a:p>
          <a:p>
            <a:pPr marL="609600" indent="-609600">
              <a:buFontTx/>
              <a:buNone/>
            </a:pPr>
            <a:r>
              <a:rPr lang="en-US" sz="3600" dirty="0"/>
              <a:t>	</a:t>
            </a:r>
            <a:r>
              <a:rPr lang="en-US" b="1" dirty="0"/>
              <a:t>3. Crop Rotation</a:t>
            </a:r>
            <a:r>
              <a:rPr lang="en-US" dirty="0"/>
              <a:t> – plants different crops 	 in a field each year</a:t>
            </a:r>
          </a:p>
          <a:p>
            <a:pPr marL="1371600" lvl="2" indent="-457200">
              <a:buFontTx/>
              <a:buChar char="–"/>
            </a:pPr>
            <a:r>
              <a:rPr lang="en-US" sz="2800" dirty="0"/>
              <a:t>Different types of plants absorb different amounts of nutrients</a:t>
            </a:r>
          </a:p>
          <a:p>
            <a:pPr marL="609600" indent="-609600">
              <a:buFontTx/>
              <a:buNone/>
            </a:pPr>
            <a:endParaRPr lang="en-US" sz="2800" dirty="0"/>
          </a:p>
          <a:p>
            <a:pPr marL="609600" indent="-609600">
              <a:buFontTx/>
              <a:buNone/>
            </a:pPr>
            <a:endParaRPr lang="en-US" b="1" dirty="0"/>
          </a:p>
        </p:txBody>
      </p:sp>
      <p:pic>
        <p:nvPicPr>
          <p:cNvPr id="2050" name="Picture 2" descr="https://encrypted-tbn2.gstatic.com/images?q=tbn:ANd9GcRKKkiXrwTm0twcSUYiESbpTLYLo3MxMbt-psy4n-c6pKJVT5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0"/>
            <a:ext cx="2819400" cy="1805814"/>
          </a:xfrm>
          <a:prstGeom prst="rect">
            <a:avLst/>
          </a:prstGeom>
          <a:noFill/>
        </p:spPr>
      </p:pic>
      <p:pic>
        <p:nvPicPr>
          <p:cNvPr id="2052" name="Picture 4" descr="https://encrypted-tbn2.gstatic.com/images?q=tbn:ANd9GcQBk27E-_-ceoOqsF_fn9Y0QOpAGX0uwH6bK_puIW5vKi0j5wur3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499"/>
            <a:ext cx="2181225" cy="20955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71429"/>
            <a:ext cx="9144000" cy="598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The Rock Cycle: </a:t>
            </a:r>
            <a:r>
              <a:rPr lang="en-US" sz="1800" b="1" dirty="0" smtClean="0">
                <a:solidFill>
                  <a:srgbClr val="002060"/>
                </a:solidFill>
              </a:rPr>
              <a:t>color your arrows- make sure each process is the same color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71600" y="1676400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cooling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25146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Heat &amp; pressure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18288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melting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37338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melting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43400" y="40386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Weathering &amp; Erosion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2057400"/>
            <a:ext cx="2514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Weathering &amp; Erosion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3800" y="5562600"/>
            <a:ext cx="1143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Heat &amp; pressure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0" y="4419600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Compaction &amp; Cementation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5715000" y="46482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Weathering &amp; Erosion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9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/>
              <a:t>Soil Composition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229600" cy="5638800"/>
          </a:xfrm>
        </p:spPr>
        <p:txBody>
          <a:bodyPr/>
          <a:lstStyle/>
          <a:p>
            <a:pPr marL="609600" indent="-609600"/>
            <a:r>
              <a:rPr lang="en-US" dirty="0"/>
              <a:t>One main ingredient of soil is </a:t>
            </a:r>
            <a:r>
              <a:rPr lang="en-US" b="1" u="sng" dirty="0"/>
              <a:t>bedrock</a:t>
            </a:r>
            <a:endParaRPr lang="en-US" dirty="0"/>
          </a:p>
          <a:p>
            <a:pPr marL="990600" lvl="1" indent="-533400"/>
            <a:r>
              <a:rPr lang="en-US" dirty="0"/>
              <a:t>Solid layer of rock beneath soil</a:t>
            </a:r>
          </a:p>
          <a:p>
            <a:pPr marL="990600" lvl="1" indent="-533400"/>
            <a:r>
              <a:rPr lang="en-US" dirty="0"/>
              <a:t>When exposed to surface of Earth weathers into smaller pieces that are basic materials of soil</a:t>
            </a:r>
          </a:p>
          <a:p>
            <a:pPr marL="609600" indent="-609600"/>
            <a:r>
              <a:rPr lang="en-US" dirty="0"/>
              <a:t>Other materials of soil (5)</a:t>
            </a:r>
          </a:p>
          <a:p>
            <a:pPr marL="990600" lvl="1" indent="-533400">
              <a:buFontTx/>
              <a:buAutoNum type="arabicPeriod"/>
            </a:pPr>
            <a:r>
              <a:rPr lang="en-US" dirty="0"/>
              <a:t>Rock particles (sand, silt, clay)</a:t>
            </a:r>
          </a:p>
          <a:p>
            <a:pPr marL="990600" lvl="1" indent="-533400">
              <a:buFontTx/>
              <a:buAutoNum type="arabicPeriod"/>
            </a:pPr>
            <a:r>
              <a:rPr lang="en-US" dirty="0"/>
              <a:t>Minerals</a:t>
            </a:r>
          </a:p>
        </p:txBody>
      </p:sp>
      <p:pic>
        <p:nvPicPr>
          <p:cNvPr id="20485" name="Picture 5" descr="soilprof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3352800"/>
            <a:ext cx="264636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65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Soil Composition cont.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5410200"/>
          </a:xfrm>
        </p:spPr>
        <p:txBody>
          <a:bodyPr>
            <a:normAutofit lnSpcReduction="10000"/>
          </a:bodyPr>
          <a:lstStyle/>
          <a:p>
            <a:pPr marL="990600" lvl="1" indent="-533400">
              <a:buFontTx/>
              <a:buNone/>
            </a:pPr>
            <a:r>
              <a:rPr lang="en-US" sz="3200" dirty="0"/>
              <a:t>3. Decayed organic material</a:t>
            </a:r>
          </a:p>
          <a:p>
            <a:pPr marL="1371600" lvl="2" indent="-457200"/>
            <a:r>
              <a:rPr lang="en-US" sz="3200" dirty="0"/>
              <a:t>Called </a:t>
            </a:r>
            <a:r>
              <a:rPr lang="en-US" sz="3200" b="1" u="sng" dirty="0"/>
              <a:t>humus</a:t>
            </a:r>
            <a:r>
              <a:rPr lang="en-US" sz="3200" dirty="0"/>
              <a:t> – dark colored substance that forms as plants and animal remains decay</a:t>
            </a:r>
          </a:p>
          <a:p>
            <a:pPr marL="1752600" lvl="3" indent="-381000"/>
            <a:r>
              <a:rPr lang="en-US" sz="3200" dirty="0"/>
              <a:t>Helps create spaces in soil for air &amp; water </a:t>
            </a:r>
          </a:p>
          <a:p>
            <a:pPr marL="1752600" lvl="3" indent="-381000"/>
            <a:r>
              <a:rPr lang="en-US" sz="3200" dirty="0"/>
              <a:t>Contains nutrients that help plants grow</a:t>
            </a:r>
          </a:p>
          <a:p>
            <a:pPr marL="990600" lvl="1" indent="-533400">
              <a:buFontTx/>
              <a:buNone/>
            </a:pPr>
            <a:r>
              <a:rPr lang="en-US" sz="3200" dirty="0"/>
              <a:t>4. Water </a:t>
            </a:r>
          </a:p>
          <a:p>
            <a:pPr marL="990600" lvl="1" indent="-533400">
              <a:buFontTx/>
              <a:buNone/>
            </a:pPr>
            <a:r>
              <a:rPr lang="en-US" sz="3200" dirty="0"/>
              <a:t>5. air</a:t>
            </a:r>
          </a:p>
          <a:p>
            <a:pPr marL="609600" indent="-6096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1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What is in soil?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209800" y="2057400"/>
            <a:ext cx="205740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Soil Formation - How does it happen?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754563"/>
          </a:xfrm>
        </p:spPr>
        <p:txBody>
          <a:bodyPr/>
          <a:lstStyle/>
          <a:p>
            <a:r>
              <a:rPr lang="en-US" sz="3600" dirty="0"/>
              <a:t>Soil forms as rock is broken down by weathering &amp; mixes with other materials on the surface</a:t>
            </a:r>
          </a:p>
          <a:p>
            <a:pPr>
              <a:buFontTx/>
              <a:buNone/>
            </a:pPr>
            <a:endParaRPr lang="en-US" sz="3600" dirty="0"/>
          </a:p>
          <a:p>
            <a:r>
              <a:rPr lang="en-US" sz="3600" dirty="0"/>
              <a:t>Soil </a:t>
            </a:r>
            <a:r>
              <a:rPr lang="en-US" sz="3600" dirty="0" smtClean="0"/>
              <a:t>is constantly </a:t>
            </a:r>
            <a:r>
              <a:rPr lang="en-US" sz="3600" dirty="0"/>
              <a:t>being formed whenever </a:t>
            </a:r>
            <a:r>
              <a:rPr lang="en-US" sz="3600" dirty="0" smtClean="0"/>
              <a:t>bedrock is </a:t>
            </a:r>
            <a:r>
              <a:rPr lang="en-US" sz="3600" dirty="0"/>
              <a:t>exposed</a:t>
            </a:r>
          </a:p>
        </p:txBody>
      </p:sp>
    </p:spTree>
    <p:extLst>
      <p:ext uri="{BB962C8B-B14F-4D97-AF65-F5344CB8AC3E}">
        <p14:creationId xmlns:p14="http://schemas.microsoft.com/office/powerpoint/2010/main" val="118220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Soil develops layers called horizons</a:t>
            </a:r>
          </a:p>
          <a:p>
            <a:pPr lvl="1"/>
            <a:r>
              <a:rPr lang="en-US" sz="3200" b="1" u="sng" dirty="0"/>
              <a:t>Soil horizon</a:t>
            </a:r>
            <a:r>
              <a:rPr lang="en-US" sz="3200" dirty="0"/>
              <a:t> – layer of soil that differs in color and texture from the layers above or below it</a:t>
            </a:r>
            <a:r>
              <a:rPr lang="en-US" b="1" u="sng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0964" name="Picture 4" descr="File:Stagnogle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25875"/>
            <a:ext cx="3886200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3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Horizon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Horizon is a side profile of the layers of soil</a:t>
            </a:r>
          </a:p>
          <a:p>
            <a:r>
              <a:rPr lang="en-US" sz="3200" dirty="0" smtClean="0"/>
              <a:t>Soil is usually divided into 3 main layers, but will also include the layers above and below for a total of 5 layers.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037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HORIZON DIAGRAM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upload.wikimedia.org/wikipedia/en/5/51/SOIL_PRO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370616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62000" y="1905000"/>
            <a:ext cx="1892808" cy="637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LITTER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2000" y="2410968"/>
            <a:ext cx="1892808" cy="637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TOPSOIL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62000" y="3201543"/>
            <a:ext cx="1892808" cy="637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SUBSOIL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62000" y="4343400"/>
            <a:ext cx="1892808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PARENT MATERIAL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87927" y="5638800"/>
            <a:ext cx="1892808" cy="637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BEDROCK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557</Words>
  <Application>Microsoft Office PowerPoint</Application>
  <PresentationFormat>On-screen Show (4:3)</PresentationFormat>
  <Paragraphs>97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What is Soil?</vt:lpstr>
      <vt:lpstr>Soil Composition</vt:lpstr>
      <vt:lpstr>Soil Composition cont.</vt:lpstr>
      <vt:lpstr>What is in soil?</vt:lpstr>
      <vt:lpstr>Soil Formation - How does it happen?</vt:lpstr>
      <vt:lpstr>PowerPoint Presentation</vt:lpstr>
      <vt:lpstr>Horizon</vt:lpstr>
      <vt:lpstr>SOIL HORIZON DIAGRAM</vt:lpstr>
      <vt:lpstr>O Horizon: Litter</vt:lpstr>
      <vt:lpstr>A Horizon: Topsoil</vt:lpstr>
      <vt:lpstr>B Horizon: Subsoil</vt:lpstr>
      <vt:lpstr>C Horizon: Parent Material</vt:lpstr>
      <vt:lpstr>R Horizon: Bedrock</vt:lpstr>
      <vt:lpstr> </vt:lpstr>
      <vt:lpstr>Stewardship</vt:lpstr>
      <vt:lpstr>Does soil have  any value?</vt:lpstr>
      <vt:lpstr>Soil Damage</vt:lpstr>
      <vt:lpstr>Soil Conservation</vt:lpstr>
      <vt:lpstr>PowerPoint Presentation</vt:lpstr>
      <vt:lpstr>The Rock Cycle: color your arrows- make sure each process is the same color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</dc:creator>
  <cp:lastModifiedBy>angie</cp:lastModifiedBy>
  <cp:revision>18</cp:revision>
  <dcterms:created xsi:type="dcterms:W3CDTF">2013-03-05T17:06:16Z</dcterms:created>
  <dcterms:modified xsi:type="dcterms:W3CDTF">2015-03-10T11:17:52Z</dcterms:modified>
</cp:coreProperties>
</file>