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3B18-48A2-40D4-8A0D-9EB240A265D2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908EC-4A06-483C-9298-34C1335D9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8A40-E184-49F4-8424-780439183A10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56F3-826B-4272-A75B-8374D7CF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ebvision.med.utah.edu/imageswv/sagitta2.jp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ker.com/clipart-2412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com/imgres?imgurl=http://graphics8.nytimes.com/images/2007/08/01/health/adam/9909.jpg&amp;imgrefurl=http://www.nytimes.com/imagepages/2007/08/01/health/adam/9909Cornea.html&amp;usg=__jkWvL_Puk9PUFRh6lJ1VT4Idp7o=&amp;h=320&amp;w=400&amp;sz=39&amp;hl=en&amp;start=11&amp;um=1&amp;tbnid=J_ZoAd4OV8THPM:&amp;tbnh=99&amp;tbnw=124&amp;prev=/images?q=cornea&amp;hl=e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upload.wikimedia.org/wikipedia/commons/9/9e/Iris.eye.225px.jpg&amp;imgrefurl=http://commons.wikimedia.org/wiki/File:Iris.eye.225px.jpg&amp;usg=__4azWqpI2ld1nDnjDK8mfJKrGnnU=&amp;h=225&amp;w=225&amp;sz=11&amp;hl=en&amp;start=2&amp;um=1&amp;tbnid=ZBZMiK0kGpeeLM:&amp;tbnh=108&amp;tbnw=108&amp;prev=/images?q=iris+eye&amp;hl=en&amp;um=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powerfulpersuaders.com/wp-content/uploads/2009/02/pupil-dilation.jpg&amp;imgrefurl=http://www.powerfulpersuaders.com/the-little-known-hypnotic-trance-signals-how-to-spot-when-someone-is-in-hypnosis/&amp;usg=__cCZRVQuL9hlUYtmEmCLxPT5eOe0=&amp;h=231&amp;w=350&amp;sz=16&amp;hl=en&amp;start=11&amp;um=1&amp;tbnid=ypi4lT2yPklw9M:&amp;tbnh=79&amp;tbnw=120&amp;prev=/images?q=pupil+eye&amp;hl=en&amp;um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Refraction of Light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b="1" dirty="0" smtClean="0"/>
              <a:t>When light rays enter a medium at an angle, the change in speed causes the rays to </a:t>
            </a:r>
            <a:r>
              <a:rPr lang="en-US" b="1" i="1" u="sng" dirty="0" smtClean="0"/>
              <a:t>bend</a:t>
            </a:r>
            <a:r>
              <a:rPr lang="en-US" b="1" dirty="0" smtClean="0"/>
              <a:t>, or change direction</a:t>
            </a:r>
            <a:endParaRPr lang="en-US" dirty="0" smtClean="0"/>
          </a:p>
          <a:p>
            <a:pPr eaLnBrk="1" hangingPunct="1"/>
            <a:r>
              <a:rPr lang="en-US" dirty="0" smtClean="0"/>
              <a:t>Some mediums cause light to bend more than others</a:t>
            </a:r>
          </a:p>
          <a:p>
            <a:pPr eaLnBrk="1" hangingPunct="1"/>
            <a:r>
              <a:rPr lang="en-US" dirty="0" smtClean="0"/>
              <a:t>A material’s </a:t>
            </a:r>
            <a:r>
              <a:rPr lang="en-US" b="1" dirty="0" smtClean="0"/>
              <a:t>index of refraction</a:t>
            </a:r>
            <a:r>
              <a:rPr lang="en-US" dirty="0" smtClean="0"/>
              <a:t> is a measure of how much a ray of light bends when it enters that material</a:t>
            </a:r>
          </a:p>
          <a:p>
            <a:pPr lvl="1" eaLnBrk="1" hangingPunct="1"/>
            <a:r>
              <a:rPr lang="en-US" dirty="0" smtClean="0"/>
              <a:t>Higher the index the more it bends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029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8132" name="Picture 4" descr="sagitta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838200"/>
            <a:ext cx="63246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3796" name="Picture 4" descr="Light_O120_RefOLight_sx5648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3417888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Light_O120_Refraction-graph_sx5647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39909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Seeing Light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pPr eaLnBrk="1" hangingPunct="1"/>
            <a:endParaRPr lang="en-US" b="1" dirty="0" smtClean="0"/>
          </a:p>
        </p:txBody>
      </p:sp>
      <p:pic>
        <p:nvPicPr>
          <p:cNvPr id="41988" name="Picture 9" descr="Eyes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300" y="4572000"/>
            <a:ext cx="43053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The Human Eye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you to sense light</a:t>
            </a:r>
          </a:p>
          <a:p>
            <a:pPr eaLnBrk="1" hangingPunct="1"/>
            <a:r>
              <a:rPr lang="en-US" dirty="0" smtClean="0"/>
              <a:t>See light when a process occurs that involves both your eyes and brain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43012" name="Picture 5" descr="11905-Blue-Human-Eye-And-Eyelashes-Clipart-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62400"/>
            <a:ext cx="25241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b="1" dirty="0" smtClean="0"/>
              <a:t>Light Enters the Eye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Enters eye through </a:t>
            </a:r>
            <a:r>
              <a:rPr lang="en-US" b="1" u="sng" dirty="0" smtClean="0"/>
              <a:t>cornea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Clear covering over the eye; Protects the eye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Acts as a lens to help focus light rays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After passing through cornea, light enters the </a:t>
            </a:r>
            <a:r>
              <a:rPr lang="en-US" b="1" u="sng" dirty="0" smtClean="0"/>
              <a:t>pupil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Opening where light enters inside of the eye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Appears larger to let more light 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Appears smaller to let less light in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 smtClean="0"/>
              <a:t>Iris</a:t>
            </a:r>
            <a:r>
              <a:rPr lang="en-US" dirty="0" smtClean="0"/>
              <a:t> is a ring of muscle that contracts &amp; expands to change size of pupil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controls how much light enters the eye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Gives eye its color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5" descr="99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600200" cy="127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upil-dil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5413" y="3352800"/>
            <a:ext cx="154858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ri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53340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 Image Forms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After entering pupil, light passes through lens</a:t>
            </a:r>
          </a:p>
          <a:p>
            <a:pPr lvl="1" eaLnBrk="1" hangingPunct="1"/>
            <a:r>
              <a:rPr lang="en-US" dirty="0" smtClean="0"/>
              <a:t>We have a convex lens that refracts light to form image on lining of your eyeball</a:t>
            </a:r>
          </a:p>
          <a:p>
            <a:pPr lvl="1" eaLnBrk="1" hangingPunct="1"/>
            <a:r>
              <a:rPr lang="en-US" dirty="0" smtClean="0"/>
              <a:t>Ciliary muscles hold lens in place behind pupil</a:t>
            </a:r>
          </a:p>
          <a:p>
            <a:pPr lvl="2" eaLnBrk="1" hangingPunct="1"/>
            <a:r>
              <a:rPr lang="en-US" dirty="0" smtClean="0"/>
              <a:t>When focus on distant object, muscles relax and lens becomes longer &amp; thinner</a:t>
            </a:r>
          </a:p>
          <a:p>
            <a:pPr lvl="2" eaLnBrk="1" hangingPunct="1"/>
            <a:r>
              <a:rPr lang="en-US" dirty="0" smtClean="0"/>
              <a:t>When focus on nearby object, muscles contract and lens becomes shorter &amp; fatter</a:t>
            </a:r>
          </a:p>
        </p:txBody>
      </p:sp>
      <p:pic>
        <p:nvPicPr>
          <p:cNvPr id="4098" name="Picture 2" descr="http://t3.gstatic.com/images?q=tbn:ANd9GcQbtuY21Za3pSLEOYHtm9VeKqzLY_h_bVRoFFC-Brvn1Bwxpg8C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86374"/>
            <a:ext cx="2905125" cy="1571626"/>
          </a:xfrm>
          <a:prstGeom prst="rect">
            <a:avLst/>
          </a:prstGeom>
          <a:noFill/>
        </p:spPr>
      </p:pic>
      <p:cxnSp>
        <p:nvCxnSpPr>
          <p:cNvPr id="6" name="Elbow Connector 5"/>
          <p:cNvCxnSpPr/>
          <p:nvPr/>
        </p:nvCxnSpPr>
        <p:spPr>
          <a:xfrm rot="16200000" flipH="1">
            <a:off x="-342900" y="3695700"/>
            <a:ext cx="2743200" cy="3810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5146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blueconemonochromacy.org/wp-content/uploads/2011/03/reti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6" y="2895600"/>
            <a:ext cx="3041824" cy="1781176"/>
          </a:xfrm>
          <a:prstGeom prst="rect">
            <a:avLst/>
          </a:prstGeom>
          <a:noFill/>
        </p:spPr>
      </p:pic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0"/>
            <a:ext cx="73152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cornea &amp; lens refract light, an upside down image forms on </a:t>
            </a:r>
            <a:r>
              <a:rPr lang="en-US" b="1" u="sng" dirty="0" smtClean="0"/>
              <a:t>retina</a:t>
            </a:r>
            <a:r>
              <a:rPr lang="en-US" dirty="0" smtClean="0"/>
              <a:t> = </a:t>
            </a:r>
            <a:r>
              <a:rPr lang="en-US" u="sng" dirty="0" smtClean="0"/>
              <a:t>Layer of cells that lines the inside of eyeball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Made up of tiny, light-sensitive cells called rods &amp; cones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b="1" u="sng" dirty="0" smtClean="0"/>
              <a:t>Rods</a:t>
            </a:r>
            <a:r>
              <a:rPr lang="en-US" sz="2800" dirty="0" smtClean="0"/>
              <a:t> – cells that contain a pigment that responds to small amounts of light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All to see dim light (black, white, shades of gray)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b="1" u="sng" dirty="0" smtClean="0"/>
              <a:t>Cones</a:t>
            </a:r>
            <a:r>
              <a:rPr lang="en-US" sz="2800" dirty="0" smtClean="0"/>
              <a:t> – cells that respond to color</a:t>
            </a:r>
            <a:r>
              <a:rPr lang="en-US" dirty="0" smtClean="0"/>
              <a:t>	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May detect red, green or blue light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Respond best in bright light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/>
              <a:t>Rods &amp; cones help change images on retina into signals that travel to brain</a:t>
            </a:r>
          </a:p>
        </p:txBody>
      </p:sp>
      <p:pic>
        <p:nvPicPr>
          <p:cNvPr id="3" name="il_fi" descr="http://www.thehindu.com/multimedia/dynamic/00522/07-RETINA-SS_522773f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A Signal Goes to the Brain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Rods &amp; </a:t>
            </a:r>
            <a:r>
              <a:rPr lang="en-US" sz="3600" dirty="0" smtClean="0"/>
              <a:t>Cones send signals to brain along short, thick nerve called the </a:t>
            </a:r>
            <a:r>
              <a:rPr lang="en-US" sz="3600" b="1" u="sng" dirty="0" smtClean="0"/>
              <a:t>optic nerve</a:t>
            </a:r>
            <a:endParaRPr lang="en-US" sz="3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Begins at blind spot (area of retina that has no rods or cones)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Brain interprets signals as an upright image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Combines images from each eye into a single 3-dimensional image</a:t>
            </a:r>
          </a:p>
        </p:txBody>
      </p:sp>
      <p:pic>
        <p:nvPicPr>
          <p:cNvPr id="4" name="Picture 3" descr="9708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1001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356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Refraction of Light</vt:lpstr>
      <vt:lpstr>Slide 2</vt:lpstr>
      <vt:lpstr>Slide 3</vt:lpstr>
      <vt:lpstr>Seeing Light </vt:lpstr>
      <vt:lpstr>The Human Eye</vt:lpstr>
      <vt:lpstr>Light Enters the Eye</vt:lpstr>
      <vt:lpstr>An Image Forms</vt:lpstr>
      <vt:lpstr>Slide 8</vt:lpstr>
      <vt:lpstr>A Signal Goes to the Brain</vt:lpstr>
      <vt:lpstr>Slide 10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Light </dc:title>
  <dc:creator>ahawks</dc:creator>
  <cp:lastModifiedBy>ahawks</cp:lastModifiedBy>
  <cp:revision>6</cp:revision>
  <dcterms:created xsi:type="dcterms:W3CDTF">2011-12-12T15:04:24Z</dcterms:created>
  <dcterms:modified xsi:type="dcterms:W3CDTF">2015-01-09T21:58:00Z</dcterms:modified>
</cp:coreProperties>
</file>