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7" r:id="rId14"/>
    <p:sldId id="270" r:id="rId15"/>
    <p:sldId id="279" r:id="rId16"/>
    <p:sldId id="271" r:id="rId17"/>
    <p:sldId id="272" r:id="rId18"/>
    <p:sldId id="273" r:id="rId19"/>
    <p:sldId id="274" r:id="rId20"/>
    <p:sldId id="260" r:id="rId21"/>
    <p:sldId id="27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3894C-B46B-476F-884D-EEA0C31A416D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C83AB-1640-4CCE-9627-BCFB80AC9D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C0ED-F038-4639-8C11-C585E286A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4FAFB-1839-4F9F-A800-8044A414D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FA6D1-9199-4061-ADF5-0BC9014E1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3CBA0-05CD-4836-B9A2-2209446B1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094F-ACC8-44E2-B5FC-74A6459C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8043D-975C-4002-B33E-9504E8A0B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4D7EA-27B4-4AC7-BD85-0261BAC5B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11BC5-4EBB-4CD1-A6AA-4C17783BC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6A8F-2472-49C3-BF2E-397128062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0620-1A5B-4194-82D6-AF3D39FD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89D3A-8BB0-453A-BECC-5B1162D74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3837-6D43-403B-ACA6-861A80F16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B4A1422-3E51-460B-B264-59745D63E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  <p:bldP spid="4118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11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411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geology.com/nsta/divergent-boundary-oceanic.gif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geology.com/nsta/divergent-boundary-continental.gi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geology.com/nsta/convergent-boundary-oceanic-continental.gi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geology.com/nsta/convergent-boundary.gi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geology.com/nsta/convergent-boundary-oceanic-oceanic.gif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Plate </a:t>
            </a:r>
            <a:r>
              <a:rPr lang="en-US" b="1" dirty="0" smtClean="0"/>
              <a:t>Tectonics</a:t>
            </a:r>
          </a:p>
        </p:txBody>
      </p:sp>
      <p:pic>
        <p:nvPicPr>
          <p:cNvPr id="4099" name="Picture 4" descr="http://geology.com/plate-tecton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219450"/>
            <a:ext cx="53340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Divergent Boundaries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 where two plates </a:t>
            </a:r>
            <a:r>
              <a:rPr lang="en-US" b="1" u="sng" dirty="0" smtClean="0">
                <a:solidFill>
                  <a:srgbClr val="FFFF00"/>
                </a:solidFill>
              </a:rPr>
              <a:t>move apart</a:t>
            </a:r>
            <a:r>
              <a:rPr lang="en-US" b="1" dirty="0" smtClean="0">
                <a:solidFill>
                  <a:srgbClr val="FFFF00"/>
                </a:solidFill>
              </a:rPr>
              <a:t> (diverge)</a:t>
            </a:r>
          </a:p>
          <a:p>
            <a:pPr lvl="1" eaLnBrk="1" hangingPunct="1">
              <a:defRPr/>
            </a:pPr>
            <a:r>
              <a:rPr lang="en-US" dirty="0" smtClean="0"/>
              <a:t>Most occur along mid-ocean ridge where sea-floor spreading occurs</a:t>
            </a:r>
          </a:p>
          <a:p>
            <a:pPr lvl="1" eaLnBrk="1" hangingPunct="1">
              <a:defRPr/>
            </a:pPr>
            <a:r>
              <a:rPr lang="en-US" dirty="0" smtClean="0"/>
              <a:t>Also occur on land</a:t>
            </a:r>
          </a:p>
          <a:p>
            <a:pPr lvl="2" eaLnBrk="1" hangingPunct="1">
              <a:defRPr/>
            </a:pPr>
            <a:r>
              <a:rPr lang="en-US" dirty="0" smtClean="0"/>
              <a:t>If this occurs, two of Earth’s plates slide apart creating a deep valley called a </a:t>
            </a:r>
            <a:r>
              <a:rPr lang="en-US" b="1" u="sng" dirty="0" smtClean="0">
                <a:solidFill>
                  <a:srgbClr val="FFFF00"/>
                </a:solidFill>
              </a:rPr>
              <a:t>rift valley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Divergent Boundary along Ocean Ridge</a:t>
            </a: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4341" name="Picture 5" descr="divergent-boundary-oceanic-sti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477000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Divergent Boundary along Land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5364" name="Picture 5" descr="divergent-boundary-continental-sti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752600"/>
            <a:ext cx="8001000" cy="373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Remember Density (</a:t>
            </a:r>
            <a:r>
              <a:rPr lang="en-US" sz="3600" dirty="0" smtClean="0">
                <a:solidFill>
                  <a:srgbClr val="FF0000"/>
                </a:solidFill>
              </a:rPr>
              <a:t>Information only</a:t>
            </a:r>
            <a:r>
              <a:rPr lang="en-US" sz="3600" dirty="0" smtClean="0"/>
              <a:t>)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67400" cy="228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800" i="1" dirty="0" smtClean="0"/>
              <a:t>A. Density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1. The measure of how much mass is in a given volume</a:t>
            </a:r>
          </a:p>
          <a:p>
            <a:pPr lvl="1" eaLnBrk="1" hangingPunct="1">
              <a:buFontTx/>
              <a:buNone/>
              <a:defRPr/>
            </a:pPr>
            <a:r>
              <a:rPr lang="en-US" sz="2400" dirty="0" smtClean="0"/>
              <a:t>2. Density = Mass/Volume</a:t>
            </a:r>
          </a:p>
          <a:p>
            <a:pPr lvl="1" eaLnBrk="1" hangingPunct="1">
              <a:buFontTx/>
              <a:buNone/>
              <a:defRPr/>
            </a:pPr>
            <a:endParaRPr lang="en-US" sz="2000" dirty="0" smtClean="0"/>
          </a:p>
        </p:txBody>
      </p:sp>
      <p:pic>
        <p:nvPicPr>
          <p:cNvPr id="16388" name="Picture 7" descr="MCj0425786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72200" y="1752600"/>
            <a:ext cx="2743200" cy="3581400"/>
          </a:xfrm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8651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Convergent Boundaries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Place where two plates </a:t>
            </a:r>
            <a:r>
              <a:rPr lang="en-US" b="1" u="sng" dirty="0" smtClean="0">
                <a:solidFill>
                  <a:srgbClr val="FFFF00"/>
                </a:solidFill>
              </a:rPr>
              <a:t>come together</a:t>
            </a:r>
            <a:r>
              <a:rPr lang="en-US" b="1" dirty="0" smtClean="0">
                <a:solidFill>
                  <a:srgbClr val="FFFF00"/>
                </a:solidFill>
              </a:rPr>
              <a:t> (converge)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Result is a collision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b="1" u="sng" dirty="0" smtClean="0"/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density</a:t>
            </a:r>
            <a:r>
              <a:rPr lang="en-US" b="1" u="sng" dirty="0" smtClean="0"/>
              <a:t> of the plates determines which one comes out on top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If plate carrying oceanic crust (more dense)  collides with plate carrying continental crust (less dense), the oceanic crust will sink (</a:t>
            </a:r>
            <a:r>
              <a:rPr lang="en-US" dirty="0" err="1" smtClean="0"/>
              <a:t>subduct</a:t>
            </a:r>
            <a:r>
              <a:rPr lang="en-US" dirty="0" smtClean="0"/>
              <a:t>) beneath continental crust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u="sng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865188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Convergent Boundaries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534400" cy="16002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If two plates with continental crust collide, neither is </a:t>
            </a:r>
            <a:r>
              <a:rPr lang="en-US" b="1" u="sng" dirty="0" smtClean="0">
                <a:solidFill>
                  <a:srgbClr val="FFFF00"/>
                </a:solidFill>
              </a:rPr>
              <a:t>dense</a:t>
            </a:r>
            <a:r>
              <a:rPr lang="en-US" dirty="0" smtClean="0"/>
              <a:t> enough to sink so the crust squeezes into mountain ranges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If two oceanic plates collide the older plate will sink since the older plate is more dense.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u="sng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Convergent Boundaries </a:t>
            </a:r>
            <a:br>
              <a:rPr lang="en-US" sz="4000" b="1" dirty="0" smtClean="0"/>
            </a:br>
            <a:r>
              <a:rPr lang="en-US" sz="4000" b="1" dirty="0" smtClean="0"/>
              <a:t>(Oceanic vs. Continental)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19460" name="Picture 5" descr="convergent plate boundaries - oceanic and continental plate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798638"/>
            <a:ext cx="6324600" cy="414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Convergent Boundaries</a:t>
            </a:r>
            <a:br>
              <a:rPr lang="en-US" sz="4000" b="1" dirty="0" smtClean="0"/>
            </a:br>
            <a:r>
              <a:rPr lang="en-US" sz="4000" b="1" dirty="0" smtClean="0"/>
              <a:t>(Continental vs. Continental)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0484" name="Picture 5" descr="convergent-boundary-sti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362200"/>
            <a:ext cx="7924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Convergent Boundaries</a:t>
            </a:r>
            <a:br>
              <a:rPr lang="en-US" sz="4000" b="1" dirty="0" smtClean="0"/>
            </a:br>
            <a:r>
              <a:rPr lang="en-US" sz="4000" b="1" dirty="0" smtClean="0"/>
              <a:t>(Oceanic vs. Oceanic)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1295400" y="4953000"/>
            <a:ext cx="67818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older plate will sink (</a:t>
            </a:r>
            <a:r>
              <a:rPr lang="en-US" dirty="0" err="1" smtClean="0"/>
              <a:t>subduct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Older crust is more </a:t>
            </a:r>
            <a:r>
              <a:rPr lang="en-US" b="1" dirty="0" smtClean="0"/>
              <a:t>dense</a:t>
            </a:r>
            <a:r>
              <a:rPr lang="en-US" dirty="0" smtClean="0"/>
              <a:t>    </a:t>
            </a:r>
          </a:p>
        </p:txBody>
      </p:sp>
      <p:pic>
        <p:nvPicPr>
          <p:cNvPr id="21508" name="Picture 6" descr="convergent-boundary-oceanic-oceanic-stil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00200"/>
            <a:ext cx="586740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Transform Boundaries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 where two plates </a:t>
            </a:r>
            <a:r>
              <a:rPr lang="en-US" b="1" u="sng" dirty="0" smtClean="0">
                <a:solidFill>
                  <a:srgbClr val="FFFF00"/>
                </a:solidFill>
              </a:rPr>
              <a:t>slip past each other</a:t>
            </a:r>
            <a:r>
              <a:rPr lang="en-US" dirty="0" smtClean="0"/>
              <a:t>, moving in opposite directions</a:t>
            </a:r>
          </a:p>
          <a:p>
            <a:pPr lvl="1" eaLnBrk="1" hangingPunct="1">
              <a:defRPr/>
            </a:pPr>
            <a:r>
              <a:rPr lang="en-US" dirty="0" smtClean="0"/>
              <a:t>Where earthquakes often occur</a:t>
            </a:r>
          </a:p>
          <a:p>
            <a:pPr lvl="1" eaLnBrk="1" hangingPunct="1">
              <a:defRPr/>
            </a:pPr>
            <a:r>
              <a:rPr lang="en-US" dirty="0" smtClean="0"/>
              <a:t>Crust neither created nor destroyed</a:t>
            </a:r>
          </a:p>
        </p:txBody>
      </p:sp>
      <p:pic>
        <p:nvPicPr>
          <p:cNvPr id="22532" name="Picture 5" descr="Types%20of%20Plate%20Boundaries-tvl-media-4-quizX5Fid-z20051228202347746X2DarchwayX2D9805X2D3-u-20051228202347746X2DarchwayX2D9805X2D3-z-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962400"/>
            <a:ext cx="47625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2209800" y="3962400"/>
            <a:ext cx="48006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5638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Earth’s lithosphere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FF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one unbroken layer</a:t>
            </a:r>
          </a:p>
          <a:p>
            <a:pPr eaLnBrk="1" hangingPunct="1">
              <a:defRPr/>
            </a:pPr>
            <a:r>
              <a:rPr lang="en-US" dirty="0" smtClean="0"/>
              <a:t>It is like </a:t>
            </a:r>
            <a:r>
              <a:rPr lang="en-US" b="1" dirty="0" smtClean="0">
                <a:solidFill>
                  <a:srgbClr val="FF0000"/>
                </a:solidFill>
              </a:rPr>
              <a:t>a cracked egg shell</a:t>
            </a:r>
          </a:p>
          <a:p>
            <a:pPr lvl="1" eaLnBrk="1" hangingPunct="1">
              <a:defRPr/>
            </a:pPr>
            <a:r>
              <a:rPr lang="en-US" dirty="0" smtClean="0"/>
              <a:t>Broken </a:t>
            </a:r>
            <a:r>
              <a:rPr lang="en-US" b="1" dirty="0" smtClean="0">
                <a:solidFill>
                  <a:srgbClr val="FF0000"/>
                </a:solidFill>
              </a:rPr>
              <a:t>into pieces </a:t>
            </a:r>
            <a:r>
              <a:rPr lang="en-US" dirty="0" smtClean="0"/>
              <a:t>separated </a:t>
            </a:r>
            <a:r>
              <a:rPr lang="en-US" b="1" dirty="0" smtClean="0">
                <a:solidFill>
                  <a:srgbClr val="FF0000"/>
                </a:solidFill>
              </a:rPr>
              <a:t>by jagged cracks</a:t>
            </a:r>
          </a:p>
        </p:txBody>
      </p:sp>
      <p:pic>
        <p:nvPicPr>
          <p:cNvPr id="5124" name="Picture 10" descr="cracked+eg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71800"/>
            <a:ext cx="29146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304800"/>
            <a:ext cx="9372600" cy="7162800"/>
            <a:chOff x="1056" y="1632"/>
            <a:chExt cx="3648" cy="2355"/>
          </a:xfrm>
        </p:grpSpPr>
        <p:sp>
          <p:nvSpPr>
            <p:cNvPr id="23557" name="Freeform 5"/>
            <p:cNvSpPr>
              <a:spLocks/>
            </p:cNvSpPr>
            <p:nvPr/>
          </p:nvSpPr>
          <p:spPr bwMode="auto">
            <a:xfrm>
              <a:off x="1056" y="1632"/>
              <a:ext cx="3648" cy="2296"/>
            </a:xfrm>
            <a:custGeom>
              <a:avLst/>
              <a:gdLst>
                <a:gd name="T0" fmla="*/ 0 w 3696"/>
                <a:gd name="T1" fmla="*/ 48 h 2304"/>
                <a:gd name="T2" fmla="*/ 0 w 3696"/>
                <a:gd name="T3" fmla="*/ 2216 h 2304"/>
                <a:gd name="T4" fmla="*/ 91 w 3696"/>
                <a:gd name="T5" fmla="*/ 2264 h 2304"/>
                <a:gd name="T6" fmla="*/ 3462 w 3696"/>
                <a:gd name="T7" fmla="*/ 2264 h 2304"/>
                <a:gd name="T8" fmla="*/ 3462 w 3696"/>
                <a:gd name="T9" fmla="*/ 0 h 2304"/>
                <a:gd name="T10" fmla="*/ 0 w 3696"/>
                <a:gd name="T11" fmla="*/ 48 h 230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696"/>
                <a:gd name="T19" fmla="*/ 0 h 2304"/>
                <a:gd name="T20" fmla="*/ 3696 w 3696"/>
                <a:gd name="T21" fmla="*/ 2304 h 230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696" h="2304">
                  <a:moveTo>
                    <a:pt x="0" y="48"/>
                  </a:moveTo>
                  <a:lnTo>
                    <a:pt x="0" y="2256"/>
                  </a:lnTo>
                  <a:lnTo>
                    <a:pt x="96" y="2304"/>
                  </a:lnTo>
                  <a:lnTo>
                    <a:pt x="3696" y="2304"/>
                  </a:lnTo>
                  <a:lnTo>
                    <a:pt x="3696" y="0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3558" name="Picture 6" descr="PlateT_half-tect-2_sx5058a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75" y="1776"/>
              <a:ext cx="3610" cy="2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Review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Explain the theory of plate tectonics.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What type of plate boundary is it where two plates collide?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What do diverging plates form?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What is likely to occur at a plate boundary where oceanic crust collides with continental crust?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/>
              <a:t>There are 2 islands on opposite sides of the mid-ocean ridge in the Atlantic Ocean.  During the last 8 million years, the distance between the islands has increased by 200 kilometers.  Calculate the rate at which the two plates are diverging. (in terms of centimeters per year)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600" u="sng" dirty="0" smtClean="0">
                <a:solidFill>
                  <a:srgbClr val="FF0000"/>
                </a:solidFill>
              </a:rPr>
              <a:t>Tectonic</a:t>
            </a:r>
            <a:r>
              <a:rPr lang="en-US" sz="3600" dirty="0" smtClean="0">
                <a:solidFill>
                  <a:srgbClr val="FF0000"/>
                </a:solidFill>
              </a:rPr>
              <a:t> or </a:t>
            </a:r>
            <a:r>
              <a:rPr lang="en-US" sz="3600" u="sng" dirty="0" smtClean="0">
                <a:solidFill>
                  <a:srgbClr val="FF0000"/>
                </a:solidFill>
              </a:rPr>
              <a:t>Crusta</a:t>
            </a:r>
            <a:r>
              <a:rPr lang="en-US" sz="3600" dirty="0" smtClean="0">
                <a:solidFill>
                  <a:srgbClr val="FF0000"/>
                </a:solidFill>
              </a:rPr>
              <a:t>l plates are segments of the Earth's </a:t>
            </a:r>
            <a:r>
              <a:rPr lang="en-US" sz="3600" u="sng" dirty="0" smtClean="0">
                <a:solidFill>
                  <a:srgbClr val="FF0000"/>
                </a:solidFill>
              </a:rPr>
              <a:t>crust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dirty="0" smtClean="0"/>
              <a:t>move relative to </a:t>
            </a:r>
            <a:r>
              <a:rPr lang="en-US" sz="3200" u="sng" dirty="0" smtClean="0"/>
              <a:t>other segments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u="sng" dirty="0" smtClean="0"/>
              <a:t>are</a:t>
            </a:r>
            <a:r>
              <a:rPr lang="en-US" sz="3200" dirty="0" smtClean="0"/>
              <a:t> characterized by </a:t>
            </a:r>
            <a:r>
              <a:rPr lang="en-US" sz="3200" u="sng" dirty="0" smtClean="0"/>
              <a:t>volcanic</a:t>
            </a:r>
            <a:r>
              <a:rPr lang="en-US" sz="3200" dirty="0" smtClean="0"/>
              <a:t> and </a:t>
            </a:r>
            <a:r>
              <a:rPr lang="en-US" sz="3200" u="sng" dirty="0" smtClean="0"/>
              <a:t>seismic</a:t>
            </a:r>
            <a:r>
              <a:rPr lang="en-US" sz="3200" dirty="0" smtClean="0"/>
              <a:t> activity around its </a:t>
            </a:r>
            <a:r>
              <a:rPr lang="en-US" sz="3200" u="sng" dirty="0" smtClean="0"/>
              <a:t>margins</a:t>
            </a:r>
            <a:r>
              <a:rPr lang="en-US" sz="32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The </a:t>
            </a:r>
            <a:r>
              <a:rPr lang="en-US" sz="3600" u="sng" dirty="0" smtClean="0">
                <a:solidFill>
                  <a:srgbClr val="FF0000"/>
                </a:solidFill>
              </a:rPr>
              <a:t>lithosphere</a:t>
            </a:r>
            <a:r>
              <a:rPr lang="en-US" sz="3600" dirty="0" smtClean="0">
                <a:solidFill>
                  <a:srgbClr val="FF0000"/>
                </a:solidFill>
              </a:rPr>
              <a:t> is broken into separate sections called </a:t>
            </a:r>
            <a:r>
              <a:rPr lang="en-US" sz="3600" b="1" u="sng" dirty="0" smtClean="0">
                <a:solidFill>
                  <a:srgbClr val="FFFF00"/>
                </a:solidFill>
              </a:rPr>
              <a:t>plates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sz="3200" dirty="0" smtClean="0"/>
              <a:t>move over the </a:t>
            </a:r>
            <a:r>
              <a:rPr lang="en-US" sz="3200" u="sng" dirty="0" smtClean="0"/>
              <a:t>asthenosphere</a:t>
            </a:r>
            <a:r>
              <a:rPr lang="en-US" sz="3200" dirty="0" smtClean="0"/>
              <a:t> carrying pieces of </a:t>
            </a:r>
            <a:r>
              <a:rPr lang="en-US" sz="3200" u="sng" dirty="0" smtClean="0"/>
              <a:t>continental</a:t>
            </a:r>
            <a:r>
              <a:rPr lang="en-US" sz="3200" dirty="0" smtClean="0"/>
              <a:t> and </a:t>
            </a:r>
            <a:r>
              <a:rPr lang="en-US" sz="3200" u="sng" dirty="0" smtClean="0"/>
              <a:t>oceanic</a:t>
            </a:r>
            <a:r>
              <a:rPr lang="en-US" sz="3200" dirty="0" smtClean="0"/>
              <a:t> crust.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7172" name="Picture 4" descr="PlateT_Lithospheric_sx5057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How Plates Move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theory of </a:t>
            </a:r>
            <a:r>
              <a:rPr lang="en-US" b="1" u="sng" dirty="0" smtClean="0">
                <a:solidFill>
                  <a:srgbClr val="FFFF00"/>
                </a:solidFill>
              </a:rPr>
              <a:t>plate tectonics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states:  </a:t>
            </a:r>
            <a:r>
              <a:rPr lang="en-US" u="sng" dirty="0" smtClean="0"/>
              <a:t>pieces of Earth’s lithosphere are in slow, constant motion, driven by currents in the mantle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This explains the formation, movement and subduction of Earth’s plates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So, I got a question for ya…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400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How can Earth’s plates move?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What force is great enough to move the heavy continents?</a:t>
            </a:r>
          </a:p>
        </p:txBody>
      </p:sp>
      <p:pic>
        <p:nvPicPr>
          <p:cNvPr id="9220" name="Picture 4" descr="j00786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1857375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By Geologists…I think you’ve got it!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2133600"/>
            <a:ext cx="6934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movement of currents in the mantle is the force that causes movement of the plates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As plates moves, they collide, pull apart, or grind past each other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This creates changes in Earth’s surface (volcanoes, mountain ranges, trenches)</a:t>
            </a:r>
          </a:p>
        </p:txBody>
      </p:sp>
      <p:pic>
        <p:nvPicPr>
          <p:cNvPr id="10244" name="Picture 4" descr="j00822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18034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Plate Boundaries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Edge of Earth’s plates meet at </a:t>
            </a:r>
            <a:r>
              <a:rPr lang="en-US" u="sng" dirty="0" smtClean="0"/>
              <a:t>plate boundaries</a:t>
            </a:r>
            <a:endParaRPr lang="en-US" b="1" dirty="0" smtClean="0"/>
          </a:p>
          <a:p>
            <a:pPr lvl="1" eaLnBrk="1" hangingPunct="1">
              <a:defRPr/>
            </a:pPr>
            <a:r>
              <a:rPr lang="en-US" dirty="0" smtClean="0"/>
              <a:t>Extend deep into lithosphere</a:t>
            </a:r>
          </a:p>
          <a:p>
            <a:pPr eaLnBrk="1" hangingPunct="1">
              <a:defRPr/>
            </a:pPr>
            <a:r>
              <a:rPr lang="en-US" b="1" u="sng" dirty="0" smtClean="0"/>
              <a:t>Faults</a:t>
            </a:r>
            <a:r>
              <a:rPr lang="en-US" dirty="0" smtClean="0"/>
              <a:t> – breaks in Earth’s crust where rocks have slipped past each other from along these boundaries</a:t>
            </a:r>
            <a:endParaRPr lang="en-US" b="1" u="sng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Plate Boundaries…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3 kinds of plate boundaries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Divergent boundaries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Convergent boundaries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Transform boundaries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A different type of movement occurs along each type of boundary</a:t>
            </a:r>
          </a:p>
          <a:p>
            <a:pPr marL="609600" indent="-609600" eaLnBrk="1" hangingPunct="1">
              <a:defRPr/>
            </a:pPr>
            <a:r>
              <a:rPr lang="en-US" dirty="0" smtClean="0"/>
              <a:t>Plates move SLOW; from 1-24 cm per year </a:t>
            </a:r>
            <a:r>
              <a:rPr lang="en-US" sz="2000" dirty="0" smtClean="0"/>
              <a:t>(about as fast as your fingernails grow)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943</TotalTime>
  <Words>575</Words>
  <Application>Microsoft Office PowerPoint</Application>
  <PresentationFormat>On-screen Show (4:3)</PresentationFormat>
  <Paragraphs>67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Cliff</vt:lpstr>
      <vt:lpstr>Slide 1</vt:lpstr>
      <vt:lpstr>Slide 2</vt:lpstr>
      <vt:lpstr>Slide 3</vt:lpstr>
      <vt:lpstr>Slide 4</vt:lpstr>
      <vt:lpstr>How Plates Move</vt:lpstr>
      <vt:lpstr>So, I got a question for ya…</vt:lpstr>
      <vt:lpstr>By Geologists…I think you’ve got it!</vt:lpstr>
      <vt:lpstr>Plate Boundaries</vt:lpstr>
      <vt:lpstr>Plate Boundaries…</vt:lpstr>
      <vt:lpstr>Divergent Boundaries</vt:lpstr>
      <vt:lpstr>Divergent Boundary along Ocean Ridge</vt:lpstr>
      <vt:lpstr>Divergent Boundary along Land</vt:lpstr>
      <vt:lpstr>Remember Density (Information only) </vt:lpstr>
      <vt:lpstr>Convergent Boundaries</vt:lpstr>
      <vt:lpstr>Convergent Boundaries</vt:lpstr>
      <vt:lpstr>Convergent Boundaries  (Oceanic vs. Continental)</vt:lpstr>
      <vt:lpstr>Convergent Boundaries (Continental vs. Continental)</vt:lpstr>
      <vt:lpstr>Convergent Boundaries (Oceanic vs. Oceanic)</vt:lpstr>
      <vt:lpstr>Transform Boundaries</vt:lpstr>
      <vt:lpstr>Slide 20</vt:lpstr>
      <vt:lpstr>Review Questions </vt:lpstr>
    </vt:vector>
  </TitlesOfParts>
  <Company>WCPSS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5; Section 5</dc:title>
  <dc:creator>Wake County Public Schools</dc:creator>
  <cp:lastModifiedBy>ahawks</cp:lastModifiedBy>
  <cp:revision>61</cp:revision>
  <dcterms:created xsi:type="dcterms:W3CDTF">2009-09-30T19:55:42Z</dcterms:created>
  <dcterms:modified xsi:type="dcterms:W3CDTF">2014-02-04T18:29:03Z</dcterms:modified>
</cp:coreProperties>
</file>