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0" r:id="rId2"/>
    <p:sldId id="265" r:id="rId3"/>
    <p:sldId id="259" r:id="rId4"/>
    <p:sldId id="284" r:id="rId5"/>
    <p:sldId id="291" r:id="rId6"/>
    <p:sldId id="292" r:id="rId7"/>
    <p:sldId id="294" r:id="rId8"/>
    <p:sldId id="293" r:id="rId9"/>
    <p:sldId id="285" r:id="rId10"/>
    <p:sldId id="286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0066"/>
    <a:srgbClr val="66FF33"/>
    <a:srgbClr val="00FF00"/>
    <a:srgbClr val="800000"/>
    <a:srgbClr val="336600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4660"/>
  </p:normalViewPr>
  <p:slideViewPr>
    <p:cSldViewPr>
      <p:cViewPr>
        <p:scale>
          <a:sx n="60" d="100"/>
          <a:sy n="60" d="100"/>
        </p:scale>
        <p:origin x="-140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CFB4F33-418B-4A6D-90C6-536A0BADED6A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91FB655-D3D1-403C-A71F-D5F93E8F66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678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2291E-5C2E-4307-A917-2C36817BC853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AE9B2-A85D-4635-97A3-32F72C9213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195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80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65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73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10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443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66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54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20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61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51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07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1D86-59BB-465D-A76F-D3D88829CD97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511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28700" y="0"/>
            <a:ext cx="70866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ill Sans Ultra Bold" pitchFamily="34" charset="0"/>
              </a:rPr>
              <a:t>Outer Planets</a:t>
            </a:r>
          </a:p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ill Sans Ultra Bold" pitchFamily="34" charset="0"/>
              </a:rPr>
              <a:t>A.K.A.</a:t>
            </a:r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ill Sans Ultra Bold" pitchFamily="34" charset="0"/>
            </a:endParaRPr>
          </a:p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ill Sans Ultra Bold" pitchFamily="34" charset="0"/>
              </a:rPr>
              <a:t>Gas Giants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ill Sans Ultra Bold" pitchFamily="34" charset="0"/>
            </a:endParaRPr>
          </a:p>
        </p:txBody>
      </p:sp>
      <p:pic>
        <p:nvPicPr>
          <p:cNvPr id="4" name="Picture 2" descr="http://mabryonline.org/blogs/woolsey/images/outer%20planet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438400"/>
            <a:ext cx="5943600" cy="32788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230420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Neptune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Fourth gaseous </a:t>
            </a:r>
            <a:r>
              <a:rPr lang="en-US" dirty="0" smtClean="0">
                <a:solidFill>
                  <a:schemeClr val="bg1"/>
                </a:solidFill>
              </a:rPr>
              <a:t>planet; </a:t>
            </a:r>
            <a:r>
              <a:rPr lang="en-US" b="1" u="sng" dirty="0" smtClean="0">
                <a:solidFill>
                  <a:srgbClr val="FFFF00"/>
                </a:solidFill>
              </a:rPr>
              <a:t>rocky</a:t>
            </a:r>
            <a:r>
              <a:rPr lang="en-US" dirty="0" smtClean="0">
                <a:solidFill>
                  <a:schemeClr val="bg1"/>
                </a:solidFill>
              </a:rPr>
              <a:t> core . </a:t>
            </a:r>
            <a:r>
              <a:rPr lang="en-US" b="1" u="sng" dirty="0" smtClean="0">
                <a:solidFill>
                  <a:srgbClr val="FFFF00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 rings, </a:t>
            </a:r>
            <a:r>
              <a:rPr lang="en-US" b="1" u="sng" dirty="0" smtClean="0">
                <a:solidFill>
                  <a:srgbClr val="FFFF00"/>
                </a:solidFill>
              </a:rPr>
              <a:t>13</a:t>
            </a:r>
            <a:r>
              <a:rPr lang="en-US" dirty="0" smtClean="0">
                <a:solidFill>
                  <a:schemeClr val="bg1"/>
                </a:solidFill>
              </a:rPr>
              <a:t> moons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Large </a:t>
            </a:r>
            <a:r>
              <a:rPr lang="en-US" dirty="0" smtClean="0">
                <a:solidFill>
                  <a:schemeClr val="bg1"/>
                </a:solidFill>
              </a:rPr>
              <a:t>atmosphere, made up mostly of </a:t>
            </a:r>
            <a:r>
              <a:rPr lang="en-US" b="1" u="sng" dirty="0" smtClean="0">
                <a:solidFill>
                  <a:srgbClr val="FFFF00"/>
                </a:solidFill>
              </a:rPr>
              <a:t>helium </a:t>
            </a:r>
            <a:r>
              <a:rPr lang="en-US" dirty="0" smtClean="0">
                <a:solidFill>
                  <a:schemeClr val="bg1"/>
                </a:solidFill>
              </a:rPr>
              <a:t> (He) and </a:t>
            </a:r>
            <a:r>
              <a:rPr lang="en-US" b="1" u="sng" dirty="0" smtClean="0">
                <a:solidFill>
                  <a:srgbClr val="FFFF00"/>
                </a:solidFill>
              </a:rPr>
              <a:t>Hydrogen</a:t>
            </a:r>
            <a:r>
              <a:rPr lang="en-US" dirty="0" smtClean="0">
                <a:solidFill>
                  <a:schemeClr val="bg1"/>
                </a:solidFill>
              </a:rPr>
              <a:t> (H), </a:t>
            </a:r>
            <a:r>
              <a:rPr lang="en-US" u="sng" dirty="0" smtClean="0">
                <a:solidFill>
                  <a:srgbClr val="FFFF00"/>
                </a:solidFill>
              </a:rPr>
              <a:t>water</a:t>
            </a:r>
            <a:r>
              <a:rPr lang="en-US" dirty="0" smtClean="0">
                <a:solidFill>
                  <a:schemeClr val="bg1"/>
                </a:solidFill>
              </a:rPr>
              <a:t> (H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O), </a:t>
            </a:r>
            <a:r>
              <a:rPr lang="en-US" b="1" u="sng" dirty="0" smtClean="0">
                <a:solidFill>
                  <a:srgbClr val="FFFF00"/>
                </a:solidFill>
              </a:rPr>
              <a:t>Ammonia </a:t>
            </a:r>
            <a:r>
              <a:rPr lang="en-US" dirty="0" smtClean="0">
                <a:solidFill>
                  <a:schemeClr val="bg1"/>
                </a:solidFill>
              </a:rPr>
              <a:t>(NH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) and methane (CH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) 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Surface temperatures around </a:t>
            </a:r>
            <a:r>
              <a:rPr lang="en-US" b="1" u="sng" dirty="0" smtClean="0">
                <a:solidFill>
                  <a:srgbClr val="FFFF00"/>
                </a:solidFill>
              </a:rPr>
              <a:t>-</a:t>
            </a:r>
            <a:r>
              <a:rPr lang="en-US" b="1" u="sng" dirty="0" smtClean="0">
                <a:solidFill>
                  <a:srgbClr val="FFFF00"/>
                </a:solidFill>
              </a:rPr>
              <a:t>225</a:t>
            </a:r>
            <a:r>
              <a:rPr lang="en-US" b="1" u="sng" baseline="30000" dirty="0" smtClean="0">
                <a:solidFill>
                  <a:srgbClr val="FFFF00"/>
                </a:solidFill>
              </a:rPr>
              <a:t>o</a:t>
            </a:r>
            <a:r>
              <a:rPr lang="en-US" b="1" u="sng" dirty="0" smtClean="0">
                <a:solidFill>
                  <a:srgbClr val="FFFF00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C (-</a:t>
            </a:r>
            <a:r>
              <a:rPr lang="en-US" b="1" u="sng" dirty="0" smtClean="0">
                <a:solidFill>
                  <a:srgbClr val="FFFF00"/>
                </a:solidFill>
              </a:rPr>
              <a:t>373</a:t>
            </a:r>
            <a:r>
              <a:rPr lang="en-US" b="1" u="sng" baseline="30000" dirty="0" smtClean="0">
                <a:solidFill>
                  <a:srgbClr val="FFFF00"/>
                </a:solidFill>
              </a:rPr>
              <a:t>o</a:t>
            </a:r>
            <a:r>
              <a:rPr lang="en-US" b="1" u="sng" dirty="0" smtClean="0">
                <a:solidFill>
                  <a:srgbClr val="FFFF00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F)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Gravity </a:t>
            </a:r>
            <a:r>
              <a:rPr lang="en-US" b="1" u="sng" dirty="0" smtClean="0">
                <a:solidFill>
                  <a:srgbClr val="FFFF00"/>
                </a:solidFill>
              </a:rPr>
              <a:t>1.19 times</a:t>
            </a:r>
            <a:r>
              <a:rPr lang="en-US" dirty="0" smtClean="0">
                <a:solidFill>
                  <a:schemeClr val="bg1"/>
                </a:solidFill>
              </a:rPr>
              <a:t> that of Earth 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Voyager</a:t>
            </a:r>
            <a:r>
              <a:rPr lang="en-US" dirty="0" smtClean="0">
                <a:solidFill>
                  <a:schemeClr val="bg1"/>
                </a:solidFill>
              </a:rPr>
              <a:t> 2 is the only space </a:t>
            </a:r>
            <a:r>
              <a:rPr lang="en-US" b="1" u="sng" dirty="0" smtClean="0">
                <a:solidFill>
                  <a:srgbClr val="FFFF00"/>
                </a:solidFill>
              </a:rPr>
              <a:t>craft</a:t>
            </a:r>
            <a:r>
              <a:rPr lang="en-US" dirty="0" smtClean="0">
                <a:solidFill>
                  <a:schemeClr val="bg1"/>
                </a:solidFill>
              </a:rPr>
              <a:t> to visit Neptune.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Sometimes its orbit is further away from the sun than Pluto’s orbit.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3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2438400" y="1524000"/>
            <a:ext cx="4572000" cy="4937760"/>
            <a:chOff x="2286000" y="1264920"/>
            <a:chExt cx="4572000" cy="4937760"/>
          </a:xfrm>
        </p:grpSpPr>
        <p:sp>
          <p:nvSpPr>
            <p:cNvPr id="5" name="Rectangle 4"/>
            <p:cNvSpPr/>
            <p:nvPr/>
          </p:nvSpPr>
          <p:spPr>
            <a:xfrm>
              <a:off x="4572000" y="3733800"/>
              <a:ext cx="2286000" cy="2468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Neptune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6000" y="3733800"/>
              <a:ext cx="2286000" cy="2468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Uranus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0" y="1264920"/>
              <a:ext cx="2286000" cy="2468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Saturn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1264920"/>
              <a:ext cx="2286000" cy="2468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Jupiter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381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Label your foldable as shown below: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25364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3200400" y="4038600"/>
            <a:ext cx="2743200" cy="1828800"/>
            <a:chOff x="2895600" y="3657600"/>
            <a:chExt cx="2743200" cy="1828800"/>
          </a:xfrm>
        </p:grpSpPr>
        <p:sp>
          <p:nvSpPr>
            <p:cNvPr id="3" name="Rectangle 2"/>
            <p:cNvSpPr/>
            <p:nvPr/>
          </p:nvSpPr>
          <p:spPr>
            <a:xfrm>
              <a:off x="28956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672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381000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your information for Jupiter in this box on your foldable:</a:t>
            </a:r>
            <a:endParaRPr lang="en-US" sz="5000" b="1" cap="none" spc="0" dirty="0">
              <a:ln w="11430">
                <a:solidFill>
                  <a:srgbClr val="0070C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18713585">
            <a:off x="2350428" y="2587716"/>
            <a:ext cx="685800" cy="1988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Jupiter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First gaseous</a:t>
            </a:r>
            <a:r>
              <a:rPr lang="en-US" dirty="0" smtClean="0">
                <a:solidFill>
                  <a:schemeClr val="bg1"/>
                </a:solidFill>
              </a:rPr>
              <a:t> planet; </a:t>
            </a:r>
            <a:r>
              <a:rPr lang="en-US" b="1" u="sng" dirty="0" smtClean="0">
                <a:solidFill>
                  <a:srgbClr val="FFFF00"/>
                </a:solidFill>
              </a:rPr>
              <a:t>rocky</a:t>
            </a:r>
            <a:r>
              <a:rPr lang="en-US" dirty="0" smtClean="0">
                <a:solidFill>
                  <a:schemeClr val="bg1"/>
                </a:solidFill>
              </a:rPr>
              <a:t> core . </a:t>
            </a:r>
            <a:r>
              <a:rPr lang="en-US" u="sng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rings, </a:t>
            </a:r>
            <a:r>
              <a:rPr lang="en-US" b="1" u="sng" dirty="0" smtClean="0">
                <a:solidFill>
                  <a:srgbClr val="FFFF00"/>
                </a:solidFill>
              </a:rPr>
              <a:t>62</a:t>
            </a:r>
            <a:r>
              <a:rPr lang="en-US" dirty="0" smtClean="0">
                <a:solidFill>
                  <a:schemeClr val="bg1"/>
                </a:solidFill>
              </a:rPr>
              <a:t> moons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Large </a:t>
            </a:r>
            <a:r>
              <a:rPr lang="en-US" dirty="0" smtClean="0">
                <a:solidFill>
                  <a:schemeClr val="bg1"/>
                </a:solidFill>
              </a:rPr>
              <a:t>atmosphere, made up mostly of </a:t>
            </a:r>
            <a:r>
              <a:rPr lang="en-US" b="1" u="sng" dirty="0" smtClean="0">
                <a:solidFill>
                  <a:srgbClr val="FFFF00"/>
                </a:solidFill>
              </a:rPr>
              <a:t>helium </a:t>
            </a:r>
            <a:r>
              <a:rPr lang="en-US" dirty="0" smtClean="0">
                <a:solidFill>
                  <a:schemeClr val="bg1"/>
                </a:solidFill>
              </a:rPr>
              <a:t> (He) and </a:t>
            </a:r>
            <a:r>
              <a:rPr lang="en-US" b="1" u="sng" dirty="0" smtClean="0">
                <a:solidFill>
                  <a:srgbClr val="FFFF00"/>
                </a:solidFill>
              </a:rPr>
              <a:t>Hydrogen</a:t>
            </a:r>
            <a:r>
              <a:rPr lang="en-US" dirty="0" smtClean="0">
                <a:solidFill>
                  <a:schemeClr val="bg1"/>
                </a:solidFill>
              </a:rPr>
              <a:t> (H) just like the </a:t>
            </a:r>
            <a:r>
              <a:rPr lang="en-US" u="sng" dirty="0" smtClean="0">
                <a:solidFill>
                  <a:srgbClr val="FFFF00"/>
                </a:solidFill>
              </a:rPr>
              <a:t>sun</a:t>
            </a:r>
            <a:r>
              <a:rPr lang="en-US" dirty="0" smtClean="0">
                <a:solidFill>
                  <a:schemeClr val="bg1"/>
                </a:solidFill>
              </a:rPr>
              <a:t>. It with clouds of </a:t>
            </a:r>
            <a:r>
              <a:rPr lang="en-US" b="1" u="sng" dirty="0" smtClean="0">
                <a:solidFill>
                  <a:srgbClr val="FFFF00"/>
                </a:solidFill>
              </a:rPr>
              <a:t>Ammonia </a:t>
            </a:r>
            <a:r>
              <a:rPr lang="en-US" dirty="0" smtClean="0">
                <a:solidFill>
                  <a:schemeClr val="bg1"/>
                </a:solidFill>
              </a:rPr>
              <a:t>(NH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) 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Surface temperatures around </a:t>
            </a:r>
            <a:r>
              <a:rPr lang="en-US" b="1" u="sng" dirty="0" smtClean="0">
                <a:solidFill>
                  <a:srgbClr val="FFFF00"/>
                </a:solidFill>
              </a:rPr>
              <a:t>-145</a:t>
            </a:r>
            <a:r>
              <a:rPr lang="en-US" b="1" u="sng" baseline="30000" dirty="0" smtClean="0">
                <a:solidFill>
                  <a:srgbClr val="FFFF00"/>
                </a:solidFill>
              </a:rPr>
              <a:t>o</a:t>
            </a:r>
            <a:r>
              <a:rPr lang="en-US" b="1" u="sng" dirty="0" smtClean="0">
                <a:solidFill>
                  <a:srgbClr val="FFFF00"/>
                </a:solidFill>
              </a:rPr>
              <a:t> 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(-244</a:t>
            </a:r>
            <a:r>
              <a:rPr lang="en-US" b="1" u="sng" baseline="30000" dirty="0" smtClean="0">
                <a:solidFill>
                  <a:srgbClr val="FFFF00"/>
                </a:solidFill>
              </a:rPr>
              <a:t>o</a:t>
            </a:r>
            <a:r>
              <a:rPr lang="en-US" b="1" u="sng" dirty="0" smtClean="0">
                <a:solidFill>
                  <a:srgbClr val="FFFF00"/>
                </a:solidFill>
              </a:rPr>
              <a:t> F</a:t>
            </a:r>
            <a:r>
              <a:rPr lang="en-US" dirty="0" smtClean="0">
                <a:solidFill>
                  <a:schemeClr val="bg1"/>
                </a:solidFill>
              </a:rPr>
              <a:t>) 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Gravity </a:t>
            </a:r>
            <a:r>
              <a:rPr lang="en-US" b="1" u="sng" dirty="0" smtClean="0">
                <a:solidFill>
                  <a:srgbClr val="FFFF00"/>
                </a:solidFill>
              </a:rPr>
              <a:t>2.4 times</a:t>
            </a:r>
            <a:r>
              <a:rPr lang="en-US" dirty="0" smtClean="0">
                <a:solidFill>
                  <a:schemeClr val="bg1"/>
                </a:solidFill>
              </a:rPr>
              <a:t> that of Earth 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Windy planet, </a:t>
            </a:r>
            <a:r>
              <a:rPr lang="en-US" dirty="0" smtClean="0">
                <a:solidFill>
                  <a:schemeClr val="bg1"/>
                </a:solidFill>
              </a:rPr>
              <a:t>with wind speeds up to 400 mph.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 be </a:t>
            </a:r>
            <a:r>
              <a:rPr lang="en-US" b="1" u="sng" dirty="0" smtClean="0">
                <a:solidFill>
                  <a:srgbClr val="FFFF00"/>
                </a:solidFill>
              </a:rPr>
              <a:t>water</a:t>
            </a:r>
            <a:r>
              <a:rPr lang="en-US" dirty="0" smtClean="0">
                <a:solidFill>
                  <a:schemeClr val="bg1"/>
                </a:solidFill>
              </a:rPr>
              <a:t> on some of Jupiter’s </a:t>
            </a:r>
            <a:r>
              <a:rPr lang="en-US" b="1" u="sng" dirty="0" smtClean="0">
                <a:solidFill>
                  <a:srgbClr val="FFFF00"/>
                </a:solidFill>
              </a:rPr>
              <a:t>moons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3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3200400" y="4038600"/>
            <a:ext cx="2743200" cy="1828800"/>
            <a:chOff x="2895600" y="3657600"/>
            <a:chExt cx="2743200" cy="1828800"/>
          </a:xfrm>
        </p:grpSpPr>
        <p:sp>
          <p:nvSpPr>
            <p:cNvPr id="3" name="Rectangle 2"/>
            <p:cNvSpPr/>
            <p:nvPr/>
          </p:nvSpPr>
          <p:spPr>
            <a:xfrm>
              <a:off x="28956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672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381000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your information for Saturn in this box on your foldable:</a:t>
            </a:r>
            <a:endParaRPr lang="en-US" sz="5000" b="1" cap="none" spc="0" dirty="0">
              <a:ln w="11430">
                <a:solidFill>
                  <a:srgbClr val="0070C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3183001">
            <a:off x="6220413" y="2696830"/>
            <a:ext cx="685800" cy="1988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9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Saturn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solidFill>
                  <a:srgbClr val="FFFF00"/>
                </a:solidFill>
              </a:rPr>
              <a:t>Second</a:t>
            </a:r>
            <a:r>
              <a:rPr lang="en-US" dirty="0" smtClean="0">
                <a:solidFill>
                  <a:schemeClr val="bg1"/>
                </a:solidFill>
              </a:rPr>
              <a:t> largest planet in our solar system and the </a:t>
            </a:r>
            <a:r>
              <a:rPr lang="en-US" b="1" u="sng" dirty="0" smtClean="0">
                <a:solidFill>
                  <a:srgbClr val="FFFF00"/>
                </a:solidFill>
              </a:rPr>
              <a:t>sixth</a:t>
            </a:r>
            <a:r>
              <a:rPr lang="en-US" dirty="0" smtClean="0">
                <a:solidFill>
                  <a:schemeClr val="bg1"/>
                </a:solidFill>
              </a:rPr>
              <a:t> planet from the sun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Has at least </a:t>
            </a:r>
            <a:r>
              <a:rPr lang="en-US" b="1" u="sng" dirty="0" smtClean="0">
                <a:solidFill>
                  <a:srgbClr val="FFFF00"/>
                </a:solidFill>
              </a:rPr>
              <a:t>62</a:t>
            </a:r>
            <a:r>
              <a:rPr lang="en-US" dirty="0" smtClean="0">
                <a:solidFill>
                  <a:schemeClr val="bg1"/>
                </a:solidFill>
              </a:rPr>
              <a:t> moons, the largest is </a:t>
            </a:r>
            <a:r>
              <a:rPr lang="en-US" b="1" u="sng" dirty="0" smtClean="0">
                <a:solidFill>
                  <a:srgbClr val="FFFF00"/>
                </a:solidFill>
              </a:rPr>
              <a:t>Titan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Has many rings that are made of </a:t>
            </a:r>
            <a:r>
              <a:rPr lang="en-US" b="1" u="sng" dirty="0" smtClean="0">
                <a:solidFill>
                  <a:srgbClr val="FFFF00"/>
                </a:solidFill>
              </a:rPr>
              <a:t>rock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b="1" u="sng" dirty="0" smtClean="0">
                <a:solidFill>
                  <a:srgbClr val="FFFF00"/>
                </a:solidFill>
              </a:rPr>
              <a:t>ice</a:t>
            </a:r>
            <a:r>
              <a:rPr lang="en-US" dirty="0" smtClean="0">
                <a:solidFill>
                  <a:schemeClr val="bg1"/>
                </a:solidFill>
              </a:rPr>
              <a:t> particles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About </a:t>
            </a:r>
            <a:r>
              <a:rPr lang="en-US" b="1" u="sng" dirty="0" smtClean="0">
                <a:solidFill>
                  <a:srgbClr val="FFFF00"/>
                </a:solidFill>
              </a:rPr>
              <a:t>750</a:t>
            </a:r>
            <a:r>
              <a:rPr lang="en-US" dirty="0" smtClean="0">
                <a:solidFill>
                  <a:schemeClr val="bg1"/>
                </a:solidFill>
              </a:rPr>
              <a:t> Earth’s could fit into Saturn without bumping into its rings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Water-ice </a:t>
            </a:r>
            <a:r>
              <a:rPr lang="en-US" dirty="0" smtClean="0">
                <a:solidFill>
                  <a:schemeClr val="bg1"/>
                </a:solidFill>
              </a:rPr>
              <a:t>is only found as small particles within the </a:t>
            </a:r>
            <a:r>
              <a:rPr lang="en-US" b="1" u="sng" dirty="0" smtClean="0">
                <a:solidFill>
                  <a:srgbClr val="FFFF00"/>
                </a:solidFill>
              </a:rPr>
              <a:t>rings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Atmosphere is </a:t>
            </a:r>
            <a:r>
              <a:rPr lang="en-US" b="1" u="sng" dirty="0" smtClean="0">
                <a:solidFill>
                  <a:srgbClr val="FFFF00"/>
                </a:solidFill>
              </a:rPr>
              <a:t>96.3%</a:t>
            </a:r>
            <a:r>
              <a:rPr lang="en-US" dirty="0" smtClean="0">
                <a:solidFill>
                  <a:schemeClr val="bg1"/>
                </a:solidFill>
              </a:rPr>
              <a:t> Hydrogen and </a:t>
            </a:r>
            <a:r>
              <a:rPr lang="en-US" b="1" u="sng" dirty="0" smtClean="0">
                <a:solidFill>
                  <a:srgbClr val="FFFF00"/>
                </a:solidFill>
              </a:rPr>
              <a:t>3.25% </a:t>
            </a:r>
            <a:r>
              <a:rPr lang="en-US" dirty="0" smtClean="0">
                <a:solidFill>
                  <a:schemeClr val="bg1"/>
                </a:solidFill>
              </a:rPr>
              <a:t>Helium and small percentages of other gases such as ammonia and methane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Average temperature is </a:t>
            </a:r>
            <a:r>
              <a:rPr lang="en-US" u="sng" dirty="0" smtClean="0">
                <a:solidFill>
                  <a:srgbClr val="FFFF00"/>
                </a:solidFill>
              </a:rPr>
              <a:t>-</a:t>
            </a:r>
            <a:r>
              <a:rPr lang="en-US" b="1" u="sng" dirty="0" smtClean="0">
                <a:solidFill>
                  <a:srgbClr val="FFFF00"/>
                </a:solidFill>
              </a:rPr>
              <a:t>177°C (-285°F</a:t>
            </a:r>
            <a:r>
              <a:rPr lang="en-US" b="1" u="sng" dirty="0" smtClean="0">
                <a:solidFill>
                  <a:srgbClr val="FFFF00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34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3200400" y="4038600"/>
            <a:ext cx="2743200" cy="1828800"/>
            <a:chOff x="2895600" y="3657600"/>
            <a:chExt cx="2743200" cy="1828800"/>
          </a:xfrm>
        </p:grpSpPr>
        <p:sp>
          <p:nvSpPr>
            <p:cNvPr id="3" name="Rectangle 2"/>
            <p:cNvSpPr/>
            <p:nvPr/>
          </p:nvSpPr>
          <p:spPr>
            <a:xfrm>
              <a:off x="28956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672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381000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your information for Uranus in this box on your foldable:</a:t>
            </a:r>
            <a:endParaRPr lang="en-US" sz="5000" b="1" cap="none" spc="0" dirty="0">
              <a:ln w="11430">
                <a:solidFill>
                  <a:srgbClr val="0070C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14454857">
            <a:off x="2216684" y="4894114"/>
            <a:ext cx="685800" cy="1988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1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Uranus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rgbClr val="FFFF00"/>
                </a:solidFill>
              </a:rPr>
              <a:t>80 %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or </a:t>
            </a:r>
            <a:r>
              <a:rPr lang="en-US" dirty="0" smtClean="0">
                <a:solidFill>
                  <a:schemeClr val="bg1"/>
                </a:solidFill>
              </a:rPr>
              <a:t>more </a:t>
            </a:r>
            <a:r>
              <a:rPr lang="en-US" dirty="0">
                <a:solidFill>
                  <a:schemeClr val="bg1"/>
                </a:solidFill>
              </a:rPr>
              <a:t>of the mass </a:t>
            </a:r>
            <a:r>
              <a:rPr lang="en-US" dirty="0" smtClean="0">
                <a:solidFill>
                  <a:schemeClr val="bg1"/>
                </a:solidFill>
              </a:rPr>
              <a:t>made </a:t>
            </a:r>
            <a:r>
              <a:rPr lang="en-US" dirty="0">
                <a:solidFill>
                  <a:schemeClr val="bg1"/>
                </a:solidFill>
              </a:rPr>
              <a:t>of a hot </a:t>
            </a:r>
            <a:r>
              <a:rPr lang="en-US" b="1" u="sng" dirty="0">
                <a:solidFill>
                  <a:srgbClr val="FFFF00"/>
                </a:solidFill>
              </a:rPr>
              <a:t>dense fluid</a:t>
            </a:r>
            <a:r>
              <a:rPr lang="en-US" dirty="0">
                <a:solidFill>
                  <a:schemeClr val="bg1"/>
                </a:solidFill>
              </a:rPr>
              <a:t> of "icy" materials (</a:t>
            </a:r>
            <a:r>
              <a:rPr lang="en-US" b="1" u="sng" dirty="0">
                <a:solidFill>
                  <a:srgbClr val="FFFF00"/>
                </a:solidFill>
              </a:rPr>
              <a:t>water</a:t>
            </a:r>
            <a:r>
              <a:rPr lang="en-US" dirty="0">
                <a:solidFill>
                  <a:schemeClr val="bg1"/>
                </a:solidFill>
              </a:rPr>
              <a:t> (H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O), </a:t>
            </a:r>
            <a:r>
              <a:rPr lang="en-US" b="1" u="sng" dirty="0">
                <a:solidFill>
                  <a:srgbClr val="FFFF00"/>
                </a:solidFill>
              </a:rPr>
              <a:t>methane</a:t>
            </a:r>
            <a:r>
              <a:rPr lang="en-US" dirty="0">
                <a:solidFill>
                  <a:schemeClr val="bg1"/>
                </a:solidFill>
              </a:rPr>
              <a:t> (CH</a:t>
            </a:r>
            <a:r>
              <a:rPr lang="en-US" baseline="-25000" dirty="0">
                <a:solidFill>
                  <a:schemeClr val="bg1"/>
                </a:solidFill>
              </a:rPr>
              <a:t>4</a:t>
            </a:r>
            <a:r>
              <a:rPr lang="en-US" dirty="0">
                <a:solidFill>
                  <a:schemeClr val="bg1"/>
                </a:solidFill>
              </a:rPr>
              <a:t>). and </a:t>
            </a:r>
            <a:r>
              <a:rPr lang="en-US" b="1" u="sng" dirty="0">
                <a:solidFill>
                  <a:srgbClr val="FFFF00"/>
                </a:solidFill>
              </a:rPr>
              <a:t>ammonia</a:t>
            </a:r>
            <a:r>
              <a:rPr lang="en-US" dirty="0">
                <a:solidFill>
                  <a:schemeClr val="bg1"/>
                </a:solidFill>
              </a:rPr>
              <a:t> (NH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)), above a small </a:t>
            </a:r>
            <a:r>
              <a:rPr lang="en-US" b="1" u="sng" dirty="0">
                <a:solidFill>
                  <a:srgbClr val="FFFF00"/>
                </a:solidFill>
              </a:rPr>
              <a:t>rocky </a:t>
            </a:r>
            <a:r>
              <a:rPr lang="en-US" b="1" u="sng" dirty="0" smtClean="0">
                <a:solidFill>
                  <a:srgbClr val="FFFF00"/>
                </a:solidFill>
              </a:rPr>
              <a:t>core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Atmosphere made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b="1" u="sng" dirty="0">
                <a:solidFill>
                  <a:srgbClr val="FFFF00"/>
                </a:solidFill>
              </a:rPr>
              <a:t>hydrogen</a:t>
            </a:r>
            <a:r>
              <a:rPr lang="en-US" dirty="0">
                <a:solidFill>
                  <a:schemeClr val="bg1"/>
                </a:solidFill>
              </a:rPr>
              <a:t> (H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), </a:t>
            </a:r>
            <a:r>
              <a:rPr lang="en-US" b="1" u="sng" dirty="0">
                <a:solidFill>
                  <a:srgbClr val="FFFF00"/>
                </a:solidFill>
              </a:rPr>
              <a:t>helium</a:t>
            </a:r>
            <a:r>
              <a:rPr lang="en-US" dirty="0">
                <a:solidFill>
                  <a:schemeClr val="bg1"/>
                </a:solidFill>
              </a:rPr>
              <a:t> (He</a:t>
            </a:r>
            <a:r>
              <a:rPr lang="en-US" dirty="0" smtClean="0">
                <a:solidFill>
                  <a:schemeClr val="bg1"/>
                </a:solidFill>
              </a:rPr>
              <a:t>), and </a:t>
            </a:r>
            <a:r>
              <a:rPr lang="en-US" b="1" u="sng" dirty="0" smtClean="0">
                <a:solidFill>
                  <a:srgbClr val="FFFF00"/>
                </a:solidFill>
              </a:rPr>
              <a:t>methane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(CH</a:t>
            </a:r>
            <a:r>
              <a:rPr lang="en-US" baseline="-25000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b="1" u="sng" dirty="0">
                <a:solidFill>
                  <a:srgbClr val="FFFF00"/>
                </a:solidFill>
              </a:rPr>
              <a:t>ammonia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b="1" u="sng" dirty="0">
                <a:solidFill>
                  <a:srgbClr val="FFFF00"/>
                </a:solidFill>
              </a:rPr>
              <a:t>methane</a:t>
            </a:r>
            <a:r>
              <a:rPr lang="en-US" dirty="0">
                <a:solidFill>
                  <a:schemeClr val="bg1"/>
                </a:solidFill>
              </a:rPr>
              <a:t> ice crystals make up the </a:t>
            </a:r>
            <a:r>
              <a:rPr lang="en-US" b="1" u="sng" dirty="0">
                <a:solidFill>
                  <a:srgbClr val="FFFF00"/>
                </a:solidFill>
              </a:rPr>
              <a:t>cloud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composition</a:t>
            </a:r>
          </a:p>
          <a:p>
            <a:r>
              <a:rPr lang="en-US" dirty="0">
                <a:solidFill>
                  <a:schemeClr val="bg1"/>
                </a:solidFill>
              </a:rPr>
              <a:t>wind </a:t>
            </a:r>
            <a:r>
              <a:rPr lang="en-US" b="1" u="sng" dirty="0">
                <a:solidFill>
                  <a:srgbClr val="FFFF00"/>
                </a:solidFill>
              </a:rPr>
              <a:t>speeds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range </a:t>
            </a:r>
            <a:r>
              <a:rPr lang="en-US" dirty="0">
                <a:solidFill>
                  <a:schemeClr val="bg1"/>
                </a:solidFill>
              </a:rPr>
              <a:t>from </a:t>
            </a:r>
            <a:r>
              <a:rPr lang="en-US" b="1" u="sng" dirty="0">
                <a:solidFill>
                  <a:srgbClr val="FFFF00"/>
                </a:solidFill>
              </a:rPr>
              <a:t>90</a:t>
            </a:r>
            <a:r>
              <a:rPr lang="en-US" dirty="0">
                <a:solidFill>
                  <a:schemeClr val="bg1"/>
                </a:solidFill>
              </a:rPr>
              <a:t> to </a:t>
            </a:r>
            <a:r>
              <a:rPr lang="en-US" b="1" u="sng" dirty="0" smtClean="0">
                <a:solidFill>
                  <a:srgbClr val="FFFF00"/>
                </a:solidFill>
              </a:rPr>
              <a:t>360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mph</a:t>
            </a:r>
          </a:p>
          <a:p>
            <a:r>
              <a:rPr lang="en-US" dirty="0">
                <a:solidFill>
                  <a:schemeClr val="bg1"/>
                </a:solidFill>
              </a:rPr>
              <a:t>average temperature is a frigid </a:t>
            </a:r>
            <a:r>
              <a:rPr lang="en-US" b="1" u="sng" dirty="0">
                <a:solidFill>
                  <a:srgbClr val="FFFF00"/>
                </a:solidFill>
              </a:rPr>
              <a:t>-</a:t>
            </a:r>
            <a:r>
              <a:rPr lang="en-US" b="1" u="sng" dirty="0" smtClean="0">
                <a:solidFill>
                  <a:srgbClr val="FFFF00"/>
                </a:solidFill>
              </a:rPr>
              <a:t>353</a:t>
            </a:r>
            <a:r>
              <a:rPr lang="en-US" b="1" u="sng" baseline="30000" dirty="0" smtClean="0">
                <a:solidFill>
                  <a:srgbClr val="FFFF00"/>
                </a:solidFill>
              </a:rPr>
              <a:t>O</a:t>
            </a:r>
            <a:r>
              <a:rPr lang="en-US" b="1" u="sng" dirty="0" smtClean="0">
                <a:solidFill>
                  <a:srgbClr val="FFFF00"/>
                </a:solidFill>
              </a:rPr>
              <a:t> F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does </a:t>
            </a:r>
            <a:r>
              <a:rPr lang="en-US" b="1" u="sng" dirty="0">
                <a:solidFill>
                  <a:srgbClr val="FFFF00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radiate more </a:t>
            </a:r>
            <a:r>
              <a:rPr lang="en-US" b="1" u="sng" dirty="0">
                <a:solidFill>
                  <a:srgbClr val="FFFF00"/>
                </a:solidFill>
              </a:rPr>
              <a:t>heat</a:t>
            </a:r>
            <a:r>
              <a:rPr lang="en-US" dirty="0">
                <a:solidFill>
                  <a:schemeClr val="bg1"/>
                </a:solidFill>
              </a:rPr>
              <a:t> than it </a:t>
            </a:r>
            <a:r>
              <a:rPr lang="en-US" b="1" u="sng" dirty="0">
                <a:solidFill>
                  <a:srgbClr val="FFFF00"/>
                </a:solidFill>
              </a:rPr>
              <a:t>receives</a:t>
            </a:r>
            <a:r>
              <a:rPr lang="en-US" dirty="0">
                <a:solidFill>
                  <a:schemeClr val="bg1"/>
                </a:solidFill>
              </a:rPr>
              <a:t>.  This suggests that the </a:t>
            </a:r>
            <a:r>
              <a:rPr lang="en-US" b="1" u="sng" dirty="0">
                <a:solidFill>
                  <a:srgbClr val="FFFF00"/>
                </a:solidFill>
              </a:rPr>
              <a:t>planet may</a:t>
            </a:r>
            <a:r>
              <a:rPr lang="en-US" dirty="0">
                <a:solidFill>
                  <a:schemeClr val="bg1"/>
                </a:solidFill>
              </a:rPr>
              <a:t> have a </a:t>
            </a:r>
            <a:r>
              <a:rPr lang="en-US" b="1" u="sng" dirty="0">
                <a:solidFill>
                  <a:srgbClr val="FFFF00"/>
                </a:solidFill>
              </a:rPr>
              <a:t>cold interior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b="1" u="sng" dirty="0">
                <a:solidFill>
                  <a:srgbClr val="FFFF00"/>
                </a:solidFill>
              </a:rPr>
              <a:t>lacking</a:t>
            </a:r>
            <a:r>
              <a:rPr lang="en-US" dirty="0">
                <a:solidFill>
                  <a:schemeClr val="bg1"/>
                </a:solidFill>
              </a:rPr>
              <a:t> an internal </a:t>
            </a:r>
            <a:r>
              <a:rPr lang="en-US" b="1" u="sng" dirty="0">
                <a:solidFill>
                  <a:srgbClr val="FFFF00"/>
                </a:solidFill>
              </a:rPr>
              <a:t>heat </a:t>
            </a:r>
            <a:r>
              <a:rPr lang="en-US" b="1" u="sng" dirty="0" smtClean="0">
                <a:solidFill>
                  <a:srgbClr val="FFFF00"/>
                </a:solidFill>
              </a:rPr>
              <a:t>source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3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3200400" y="4038600"/>
            <a:ext cx="2743200" cy="1828800"/>
            <a:chOff x="2895600" y="3657600"/>
            <a:chExt cx="2743200" cy="1828800"/>
          </a:xfrm>
        </p:grpSpPr>
        <p:sp>
          <p:nvSpPr>
            <p:cNvPr id="3" name="Rectangle 2"/>
            <p:cNvSpPr/>
            <p:nvPr/>
          </p:nvSpPr>
          <p:spPr>
            <a:xfrm>
              <a:off x="28956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672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381000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your information for </a:t>
            </a:r>
            <a:r>
              <a:rPr lang="en-US" sz="5000" b="1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Neptune</a:t>
            </a:r>
            <a:r>
              <a:rPr lang="en-US" sz="5000" b="1" cap="none" spc="0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 this box on your foldable:</a:t>
            </a:r>
            <a:endParaRPr lang="en-US" sz="5000" b="1" cap="none" spc="0" dirty="0">
              <a:ln w="11430">
                <a:solidFill>
                  <a:srgbClr val="0070C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3610985">
            <a:off x="6710057" y="3988613"/>
            <a:ext cx="685800" cy="1988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2694</TotalTime>
  <Words>322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Jupiter</vt:lpstr>
      <vt:lpstr>Slide 5</vt:lpstr>
      <vt:lpstr>Saturn</vt:lpstr>
      <vt:lpstr>Slide 7</vt:lpstr>
      <vt:lpstr>Uranus</vt:lpstr>
      <vt:lpstr>Slide 9</vt:lpstr>
      <vt:lpstr>Neptune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</dc:creator>
  <cp:lastModifiedBy>ahawks</cp:lastModifiedBy>
  <cp:revision>140</cp:revision>
  <cp:lastPrinted>2012-02-06T03:33:33Z</cp:lastPrinted>
  <dcterms:created xsi:type="dcterms:W3CDTF">2012-02-05T01:50:50Z</dcterms:created>
  <dcterms:modified xsi:type="dcterms:W3CDTF">2013-12-03T18:31:38Z</dcterms:modified>
</cp:coreProperties>
</file>