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30" r:id="rId4"/>
    <p:sldId id="331" r:id="rId5"/>
    <p:sldId id="332" r:id="rId6"/>
    <p:sldId id="291" r:id="rId7"/>
    <p:sldId id="334" r:id="rId8"/>
    <p:sldId id="338" r:id="rId9"/>
    <p:sldId id="335" r:id="rId10"/>
    <p:sldId id="336" r:id="rId11"/>
    <p:sldId id="337" r:id="rId12"/>
    <p:sldId id="340" r:id="rId13"/>
    <p:sldId id="296" r:id="rId14"/>
    <p:sldId id="339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E5F6"/>
    <a:srgbClr val="E2A1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D446EB-5945-4B87-9BB0-23AAAED29D4E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C6D3B4-EA94-4A39-A464-67604BF95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8F67CA-25E3-46F8-95D3-8343D8501F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6EF6B-BED9-401B-AAA4-9CDABA42F839}" type="slidenum">
              <a:rPr lang="en-US"/>
              <a:pPr/>
              <a:t>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26D3C-42F0-448D-9FC9-6F8A2945C027}" type="slidenum">
              <a:rPr lang="en-US"/>
              <a:pPr/>
              <a:t>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26D3C-42F0-448D-9FC9-6F8A2945C027}" type="slidenum">
              <a:rPr lang="en-US"/>
              <a:pPr/>
              <a:t>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26D3C-42F0-448D-9FC9-6F8A2945C027}" type="slidenum">
              <a:rPr lang="en-US"/>
              <a:pPr/>
              <a:t>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26D3C-42F0-448D-9FC9-6F8A2945C027}" type="slidenum">
              <a:rPr lang="en-US"/>
              <a:pPr/>
              <a:t>5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C33A7-EC12-45B0-BD6F-AA4190DDB3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531F7-0DCF-4E4D-9F84-6212CDBD6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05D3A-0719-4896-B238-C96070E74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AD52A5-014B-4EA6-98C1-51FD1A692E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86450B-D7D0-420A-9D66-2AF14EBD67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3D38A-5E52-474B-B72F-1CF50086F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866B5-C392-43A7-9478-7E376AF16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29A06-DA71-4BD3-8D73-A4856518FA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B00C9-66EB-486F-9167-346CF3D502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4B56E-532B-471A-AEBA-1BE37E315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918E2-617C-49A5-8AA1-2B7CA6F58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1A483-D5BA-40A5-9590-D9234C691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B928B-C4CC-444F-AD4A-628B26415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2A1EB"/>
            </a:gs>
            <a:gs pos="100000">
              <a:srgbClr val="8EE5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22D17A-1187-4C4D-B55A-0739B5DB5D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984375"/>
          </a:xfrm>
        </p:spPr>
        <p:txBody>
          <a:bodyPr/>
          <a:lstStyle/>
          <a:p>
            <a:r>
              <a:rPr lang="en-US" sz="6000" dirty="0">
                <a:latin typeface="Arial Black" pitchFamily="34" charset="0"/>
              </a:rPr>
              <a:t>An Introduction To </a:t>
            </a:r>
            <a:r>
              <a:rPr lang="en-US" sz="6000" dirty="0" smtClean="0">
                <a:latin typeface="Arial Black" pitchFamily="34" charset="0"/>
              </a:rPr>
              <a:t>Ecosystems</a:t>
            </a:r>
            <a:endParaRPr lang="en-US" sz="6000" dirty="0">
              <a:latin typeface="Arial Black" pitchFamily="34" charset="0"/>
            </a:endParaRPr>
          </a:p>
        </p:txBody>
      </p:sp>
      <p:pic>
        <p:nvPicPr>
          <p:cNvPr id="117764" name="Picture 4" descr="http://cliffstrails.com/ecosystem-definitio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2590800"/>
            <a:ext cx="61722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Community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43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b="1" dirty="0" smtClean="0">
                <a:latin typeface="Comic Sans MS" pitchFamily="-64" charset="0"/>
              </a:rPr>
              <a:t>A particular area usually contains more than one species of organism.</a:t>
            </a:r>
            <a:endParaRPr lang="en-US" sz="25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b="1" dirty="0" smtClean="0">
                <a:latin typeface="Comic Sans MS" pitchFamily="-64" charset="0"/>
              </a:rPr>
              <a:t>All the different populations that live together in an area make up a community.</a:t>
            </a:r>
            <a:endParaRPr lang="en-US" sz="25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1"/>
            <a:ext cx="917885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327660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latin typeface="Comic Sans MS" pitchFamily="-64" charset="0"/>
              </a:rPr>
              <a:t>The prairie includes prairie dogs, hawks, grasses, badgers, and snakes, along with many other organisms.</a:t>
            </a:r>
            <a:endParaRPr 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Ecosystem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510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omic Sans MS" pitchFamily="-64" charset="0"/>
              </a:rPr>
              <a:t>This is made up of 2 things: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86000"/>
            <a:ext cx="289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atin typeface="Comic Sans MS" pitchFamily="-64" charset="0"/>
              </a:rPr>
              <a:t>The </a:t>
            </a:r>
          </a:p>
          <a:p>
            <a:pPr marL="514350" indent="-514350"/>
            <a:r>
              <a:rPr lang="en-US" sz="2800" b="1" dirty="0" smtClean="0">
                <a:latin typeface="Comic Sans MS" pitchFamily="-64" charset="0"/>
              </a:rPr>
              <a:t>community of</a:t>
            </a:r>
          </a:p>
          <a:p>
            <a:pPr marL="514350" indent="-514350"/>
            <a:r>
              <a:rPr lang="en-US" sz="2800" b="1" dirty="0" smtClean="0">
                <a:latin typeface="Comic Sans MS" pitchFamily="-64" charset="0"/>
              </a:rPr>
              <a:t>organisms that </a:t>
            </a:r>
          </a:p>
          <a:p>
            <a:pPr marL="514350" indent="-514350"/>
            <a:r>
              <a:rPr lang="en-US" sz="2800" b="1" dirty="0" smtClean="0">
                <a:latin typeface="Comic Sans MS" pitchFamily="-64" charset="0"/>
              </a:rPr>
              <a:t>live in an area. 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4634805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latin typeface="Comic Sans MS" pitchFamily="-64" charset="0"/>
              </a:rPr>
              <a:t>2. All the </a:t>
            </a:r>
          </a:p>
          <a:p>
            <a:pPr marL="514350" indent="-514350"/>
            <a:r>
              <a:rPr lang="en-US" sz="2800" b="1" dirty="0" smtClean="0">
                <a:latin typeface="Comic Sans MS" pitchFamily="-64" charset="0"/>
              </a:rPr>
              <a:t>non-living</a:t>
            </a:r>
          </a:p>
          <a:p>
            <a:pPr marL="514350" indent="-514350"/>
            <a:r>
              <a:rPr lang="en-US" sz="2800" b="1" dirty="0" smtClean="0">
                <a:latin typeface="Comic Sans MS" pitchFamily="-64" charset="0"/>
              </a:rPr>
              <a:t>surroundings.</a:t>
            </a:r>
            <a:endParaRPr lang="en-US" sz="2800" b="1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0"/>
            <a:ext cx="6248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What are the different energy</a:t>
            </a:r>
            <a:r>
              <a:rPr kumimoji="0" lang="en-US" sz="5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roles </a:t>
            </a:r>
            <a:r>
              <a:rPr kumimoji="0" lang="en-US" sz="5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in an ecosystem?</a:t>
            </a: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715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Let’s Take A Look!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4" descr="Dr Fixit looking through binocul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758440"/>
            <a:ext cx="4114800" cy="288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0" y="0"/>
            <a:ext cx="6096000" cy="15544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PRODUCERS:</a:t>
            </a:r>
            <a:r>
              <a:rPr kumimoji="0" lang="en-US" sz="30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0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Are organisms that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0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make their own food</a:t>
            </a:r>
            <a:endParaRPr lang="en-US" sz="3000" b="1" u="sng" kern="0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0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24578" name="Picture 2" descr="http://ed101.bu.edu/StudentDoc/current/ED101fa10/ccburke/Images/sunflower%20producer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54480" cy="1554480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0" y="1752600"/>
            <a:ext cx="6096000" cy="15544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CONSUMERS:</a:t>
            </a:r>
            <a:r>
              <a:rPr kumimoji="0" lang="en-US" sz="30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000" kern="0" dirty="0" smtClean="0">
                <a:latin typeface="Comic Sans MS" pitchFamily="66" charset="0"/>
              </a:rPr>
              <a:t>Are organisms </a:t>
            </a:r>
            <a:r>
              <a:rPr kumimoji="0" lang="en-US" sz="30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that feed</a:t>
            </a:r>
            <a:endParaRPr lang="en-US" sz="3000" kern="0" dirty="0" smtClean="0">
              <a:latin typeface="Comic Sans MS" pitchFamily="66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000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on other organisms</a:t>
            </a:r>
            <a:endParaRPr lang="en-US" sz="3000" b="1" u="sng" kern="0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0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24582" name="Picture 6" descr="http://www.netstate.com/states/symb/birds/images/multi_mockingbird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1554480" cy="1554480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33600" y="3566160"/>
            <a:ext cx="4800600" cy="32918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DECOMPOSERS:</a:t>
            </a:r>
            <a:r>
              <a:rPr kumimoji="0" lang="en-US" sz="30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</a:t>
            </a:r>
          </a:p>
          <a:p>
            <a:pPr marL="342900" marR="0" lvl="0" indent="-34290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000" kern="0" dirty="0" smtClean="0">
                <a:latin typeface="Comic Sans MS" pitchFamily="66" charset="0"/>
              </a:rPr>
              <a:t>Are organisms that</a:t>
            </a:r>
          </a:p>
          <a:p>
            <a:pPr marL="342900" marR="0" lvl="0" indent="-34290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000" kern="0" dirty="0" smtClean="0">
                <a:latin typeface="Comic Sans MS" pitchFamily="66" charset="0"/>
              </a:rPr>
              <a:t>break </a:t>
            </a:r>
            <a:r>
              <a:rPr kumimoji="0" lang="en-US" sz="30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down wastes and </a:t>
            </a:r>
          </a:p>
          <a:p>
            <a:pPr marL="342900" marR="0" lvl="0" indent="-34290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0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dead</a:t>
            </a:r>
            <a:r>
              <a:rPr kumimoji="0" lang="en-US" sz="3000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0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organisms and </a:t>
            </a:r>
          </a:p>
          <a:p>
            <a:pPr marL="342900" marR="0" lvl="0" indent="-34290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0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return nutrients back </a:t>
            </a:r>
          </a:p>
          <a:p>
            <a:pPr marL="342900" marR="0" lvl="0" indent="-342900" algn="ct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0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into</a:t>
            </a:r>
            <a:r>
              <a:rPr kumimoji="0" lang="en-US" sz="3000" i="0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the ecosystem</a:t>
            </a:r>
            <a:r>
              <a:rPr kumimoji="0" lang="en-US" sz="300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</a:t>
            </a:r>
            <a:endParaRPr lang="en-US" sz="3000" b="1" u="sng" kern="0" dirty="0" smtClean="0">
              <a:latin typeface="Comic Sans MS" pitchFamily="66" charset="0"/>
            </a:endParaRPr>
          </a:p>
        </p:txBody>
      </p:sp>
      <p:pic>
        <p:nvPicPr>
          <p:cNvPr id="24586" name="Picture 10" descr="http://www.richard-seaman.com/USA/States/Illinois/VoloBog/RedVoloBogBole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212080"/>
            <a:ext cx="2209800" cy="1645920"/>
          </a:xfrm>
          <a:prstGeom prst="rect">
            <a:avLst/>
          </a:prstGeom>
          <a:noFill/>
        </p:spPr>
      </p:pic>
      <p:pic>
        <p:nvPicPr>
          <p:cNvPr id="24590" name="Picture 14" descr="http://www.maggots.co.za/wp-content/uploads/2011/06/close-up-photo-of-maggo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212080"/>
            <a:ext cx="2209800" cy="1645920"/>
          </a:xfrm>
          <a:prstGeom prst="rect">
            <a:avLst/>
          </a:prstGeom>
          <a:noFill/>
        </p:spPr>
      </p:pic>
      <p:pic>
        <p:nvPicPr>
          <p:cNvPr id="24592" name="Picture 16" descr="http://www.treewalls.com/images/pine-tree-18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9520" y="0"/>
            <a:ext cx="1554480" cy="1554480"/>
          </a:xfrm>
          <a:prstGeom prst="rect">
            <a:avLst/>
          </a:prstGeom>
          <a:noFill/>
        </p:spPr>
      </p:pic>
      <p:sp>
        <p:nvSpPr>
          <p:cNvPr id="24594" name="AutoShape 18" descr="http://upload.wikimedia.org/wikipedia/commons/thumb/5/5f/Kolm%C3%A5rden_Wolf.jpg/220px-Kolm%C3%A5rden_Wolf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96" name="Picture 20" descr="http://bioveteria.com/wp-content/uploads/2011/01/Southern-Pacific-Rattlesnake-jpeg-r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9520" y="1752600"/>
            <a:ext cx="1554480" cy="1554480"/>
          </a:xfrm>
          <a:prstGeom prst="rect">
            <a:avLst/>
          </a:prstGeom>
          <a:noFill/>
        </p:spPr>
      </p:pic>
      <p:pic>
        <p:nvPicPr>
          <p:cNvPr id="24" name="Picture 8" descr="http://3.bp.blogspot.com/-t84_bVajF1I/TWc4_uROIPI/AAAAAAAAAD4/-aNtCPxl2oM/s1600/worm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4653" y="3611880"/>
            <a:ext cx="2239347" cy="1645920"/>
          </a:xfrm>
          <a:prstGeom prst="rect">
            <a:avLst/>
          </a:prstGeom>
          <a:noFill/>
        </p:spPr>
      </p:pic>
      <p:pic>
        <p:nvPicPr>
          <p:cNvPr id="25" name="Picture 12" descr="http://1.bp.blogspot.com/_uysYaf3Oi-I/TS96ZFl7HUI/AAAAAAAACMU/J7QdeYfKXuI/s1600/bacteri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11880"/>
            <a:ext cx="2196016" cy="164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0087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u="sng" dirty="0" smtClean="0">
                <a:latin typeface="Comic Sans MS" pitchFamily="66" charset="0"/>
              </a:rPr>
              <a:t>Herbivores:</a:t>
            </a:r>
            <a:r>
              <a:rPr lang="en-US" sz="3000" b="1" dirty="0" smtClean="0">
                <a:latin typeface="Comic Sans MS" pitchFamily="66" charset="0"/>
              </a:rPr>
              <a:t> eat plants.</a:t>
            </a:r>
            <a:endParaRPr lang="en-US" sz="3000" b="1" dirty="0">
              <a:latin typeface="Comic Sans MS" pitchFamily="66" charset="0"/>
            </a:endParaRPr>
          </a:p>
        </p:txBody>
      </p:sp>
      <p:sp>
        <p:nvSpPr>
          <p:cNvPr id="65538" name="AutoShape 2" descr="http://bookbuilder.cast.org/bookresources/32/32842/124408_1.jpg"/>
          <p:cNvSpPr>
            <a:spLocks noChangeAspect="1" noChangeArrowheads="1"/>
          </p:cNvSpPr>
          <p:nvPr/>
        </p:nvSpPr>
        <p:spPr bwMode="auto">
          <a:xfrm>
            <a:off x="63500" y="-136525"/>
            <a:ext cx="3590925" cy="3590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0" kern="0" dirty="0" smtClean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Consumers can be broken into 3 groups:</a:t>
            </a: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220087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u="sng" dirty="0" smtClean="0">
                <a:latin typeface="Comic Sans MS" pitchFamily="66" charset="0"/>
              </a:rPr>
              <a:t>Carnivores:</a:t>
            </a:r>
            <a:r>
              <a:rPr lang="en-US" sz="3000" b="1" dirty="0" smtClean="0">
                <a:latin typeface="Comic Sans MS" pitchFamily="66" charset="0"/>
              </a:rPr>
              <a:t> eat animals.</a:t>
            </a:r>
            <a:endParaRPr lang="en-US" sz="3000" b="1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0800" y="2208074"/>
            <a:ext cx="274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u="sng" dirty="0" smtClean="0">
                <a:latin typeface="Comic Sans MS" pitchFamily="66" charset="0"/>
              </a:rPr>
              <a:t>Omnivores:</a:t>
            </a:r>
            <a:r>
              <a:rPr lang="en-US" sz="3000" b="1" dirty="0" smtClean="0">
                <a:latin typeface="Comic Sans MS" pitchFamily="66" charset="0"/>
              </a:rPr>
              <a:t> eat both plants and animals.</a:t>
            </a:r>
            <a:endParaRPr lang="en-US" sz="3000" b="1" dirty="0">
              <a:latin typeface="Comic Sans MS" pitchFamily="66" charset="0"/>
            </a:endParaRPr>
          </a:p>
        </p:txBody>
      </p:sp>
      <p:pic>
        <p:nvPicPr>
          <p:cNvPr id="14" name="Picture 8" descr="http://lifestyle.iloveindia.com/lounge/images/facts-about-grasshopper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743200" cy="1828800"/>
          </a:xfrm>
          <a:prstGeom prst="rect">
            <a:avLst/>
          </a:prstGeom>
          <a:noFill/>
        </p:spPr>
      </p:pic>
      <p:pic>
        <p:nvPicPr>
          <p:cNvPr id="15" name="Picture 10" descr="http://ks031.k12.sd.us/Amazon/Group%209/jaguar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429000"/>
            <a:ext cx="2743200" cy="1828800"/>
          </a:xfrm>
          <a:prstGeom prst="rect">
            <a:avLst/>
          </a:prstGeom>
          <a:noFill/>
        </p:spPr>
      </p:pic>
      <p:pic>
        <p:nvPicPr>
          <p:cNvPr id="16" name="Picture 6" descr="http://www.alparc.org/var/alparc/storage/images/media2/images/galeries_photos/faune/ours_01/200056-1-fre-FR/ours_01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114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200400"/>
            <a:ext cx="9144000" cy="685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Comic Sans MS" pitchFamily="-64" charset="0"/>
              </a:rPr>
              <a:t>It consists of 2 main things: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135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Comic Sans MS" pitchFamily="-64" charset="0"/>
              </a:rPr>
              <a:t>Ecosystem</a:t>
            </a:r>
            <a:r>
              <a:rPr lang="en-US" b="1" dirty="0" smtClean="0">
                <a:latin typeface="Comic Sans MS" pitchFamily="-64" charset="0"/>
              </a:rPr>
              <a:t>:  all the living and non-living things interacting in an environment.</a:t>
            </a:r>
            <a:endParaRPr lang="en-US" b="1" dirty="0">
              <a:latin typeface="Comic Sans MS" pitchFamily="-6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987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omic Sans MS" pitchFamily="-64" charset="0"/>
              </a:rPr>
              <a:t>Biotic Factors (living)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749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b="1" dirty="0" err="1" smtClean="0">
                <a:latin typeface="Comic Sans MS" pitchFamily="-64" charset="0"/>
              </a:rPr>
              <a:t>Abiotic</a:t>
            </a:r>
            <a:r>
              <a:rPr lang="en-US" b="1" dirty="0" smtClean="0">
                <a:latin typeface="Comic Sans MS" pitchFamily="-64" charset="0"/>
              </a:rPr>
              <a:t> Factors(nonliving)</a:t>
            </a:r>
            <a:endParaRPr lang="en-US" b="1" dirty="0">
              <a:latin typeface="Comic Sans MS" pitchFamily="-6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96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Comic Sans MS" pitchFamily="-64" charset="0"/>
              </a:rPr>
              <a:t>Ecology</a:t>
            </a:r>
            <a:r>
              <a:rPr lang="en-US" b="1" dirty="0" smtClean="0">
                <a:latin typeface="Comic Sans MS" pitchFamily="-64" charset="0"/>
              </a:rPr>
              <a:t>:  the study of ecosystems.</a:t>
            </a:r>
            <a:endParaRPr lang="en-US" b="1" dirty="0">
              <a:latin typeface="Comic Sans MS" pitchFamily="-64" charset="0"/>
            </a:endParaRPr>
          </a:p>
        </p:txBody>
      </p:sp>
      <p:pic>
        <p:nvPicPr>
          <p:cNvPr id="39938" name="Picture 2" descr="http://www.davidhanauer.com/buckscounty/ringingrocks/photos/ringing_rocks_2006_01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410200"/>
            <a:ext cx="1828800" cy="1371600"/>
          </a:xfrm>
          <a:prstGeom prst="rect">
            <a:avLst/>
          </a:prstGeom>
          <a:noFill/>
        </p:spPr>
      </p:pic>
      <p:pic>
        <p:nvPicPr>
          <p:cNvPr id="39940" name="Picture 4" descr="http://pollen.utulsa.edu/Grass%20Images/Timothy-grass-1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410200"/>
            <a:ext cx="1828800" cy="1371600"/>
          </a:xfrm>
          <a:prstGeom prst="rect">
            <a:avLst/>
          </a:prstGeom>
          <a:noFill/>
        </p:spPr>
      </p:pic>
      <p:pic>
        <p:nvPicPr>
          <p:cNvPr id="39942" name="Picture 6" descr="http://blogs.discovery.com/.a/6a00d8341bf67c53ef015435095310970c-800wi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5410200"/>
            <a:ext cx="1828800" cy="1371600"/>
          </a:xfrm>
          <a:prstGeom prst="rect">
            <a:avLst/>
          </a:prstGeom>
          <a:noFill/>
        </p:spPr>
      </p:pic>
      <p:pic>
        <p:nvPicPr>
          <p:cNvPr id="39944" name="Picture 8" descr="http://mt.water.usgs.gov/projects/images/Clark%20Fork%20healthy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410200"/>
            <a:ext cx="1828800" cy="1371600"/>
          </a:xfrm>
          <a:prstGeom prst="rect">
            <a:avLst/>
          </a:prstGeom>
          <a:noFill/>
        </p:spPr>
      </p:pic>
      <p:pic>
        <p:nvPicPr>
          <p:cNvPr id="39946" name="Picture 10" descr="http://www.hedweb.com/animimag/new-forest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276600"/>
            <a:ext cx="2286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81001"/>
            <a:ext cx="91440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Biotic Factors: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0" y="1882676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1. Animals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2. Plants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3. Trees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0" y="1882676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4. Bacteria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5. Insects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6. Fungi</a:t>
            </a:r>
          </a:p>
        </p:txBody>
      </p:sp>
      <p:pic>
        <p:nvPicPr>
          <p:cNvPr id="37890" name="Picture 2" descr="http://images.nationalgeographic.com/wpf/media-live/photos/000/006/cache/red-tailed-hawk_681_600x450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2232">
            <a:off x="131050" y="2133600"/>
            <a:ext cx="1371600" cy="1371600"/>
          </a:xfrm>
          <a:prstGeom prst="rect">
            <a:avLst/>
          </a:prstGeom>
          <a:noFill/>
        </p:spPr>
      </p:pic>
      <p:pic>
        <p:nvPicPr>
          <p:cNvPr id="37892" name="Picture 4" descr="http://api.ning.com/files/kc8GU0OPLJS6q4K9W9Vum4W0iCccWO43bJtnzbCsXFaUgezbCgSQI1XXPJTJ808ojKJrXCZAyUGGrPWoKr6IRVIPHzcgQ0SQ/tree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20093">
            <a:off x="3886200" y="2362200"/>
            <a:ext cx="1371600" cy="1371600"/>
          </a:xfrm>
          <a:prstGeom prst="rect">
            <a:avLst/>
          </a:prstGeom>
          <a:noFill/>
        </p:spPr>
      </p:pic>
      <p:pic>
        <p:nvPicPr>
          <p:cNvPr id="37894" name="Picture 6" descr="http://upload.wikimedia.org/wikipedia/commons/thumb/9/99/Amanita_phalloides_1.JPG/220px-Amanita_phalloides_1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04247">
            <a:off x="1828800" y="4419600"/>
            <a:ext cx="1828800" cy="1828800"/>
          </a:xfrm>
          <a:prstGeom prst="rect">
            <a:avLst/>
          </a:prstGeom>
          <a:noFill/>
        </p:spPr>
      </p:pic>
      <p:pic>
        <p:nvPicPr>
          <p:cNvPr id="37898" name="Picture 10" descr="http://upload.wikimedia.org/wikipedia/commons/thumb/1/1d/European_honey_bee_extracts_nectar.jpg/220px-European_honey_bee_extracts_nectar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36134">
            <a:off x="7576833" y="2133600"/>
            <a:ext cx="1371600" cy="1371600"/>
          </a:xfrm>
          <a:prstGeom prst="rect">
            <a:avLst/>
          </a:prstGeom>
          <a:noFill/>
        </p:spPr>
      </p:pic>
      <p:pic>
        <p:nvPicPr>
          <p:cNvPr id="37900" name="Picture 12" descr="http://gardening.resourcesforattorneys.com/images/lilac-bushes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39468">
            <a:off x="5715000" y="44196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81001"/>
            <a:ext cx="91440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kern="0" dirty="0" err="1" smtClean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Ab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iotic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Factors: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844854"/>
            <a:ext cx="228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1. Air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2. Water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3. Soil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4. Sunlight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1844854"/>
            <a:ext cx="312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5. Temperature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6. Rocks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7. Minerals</a:t>
            </a:r>
          </a:p>
        </p:txBody>
      </p:sp>
      <p:pic>
        <p:nvPicPr>
          <p:cNvPr id="35844" name="Picture 4" descr="http://pictures.directnews.co.uk/liveimages/sunlight+may+affect+the+way+the+body+processes+medication_1960_800458761_0_0_7019536_300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3342">
            <a:off x="0" y="2133600"/>
            <a:ext cx="1371600" cy="1371600"/>
          </a:xfrm>
          <a:prstGeom prst="rect">
            <a:avLst/>
          </a:prstGeom>
          <a:noFill/>
        </p:spPr>
      </p:pic>
      <p:pic>
        <p:nvPicPr>
          <p:cNvPr id="35848" name="Picture 8" descr="http://i3.squidoocdn.com/resize/squidoo_images/590/draft_lens3938632module31273412photo_1241454206soil_quality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2173">
            <a:off x="7010400" y="4724400"/>
            <a:ext cx="1828800" cy="1828800"/>
          </a:xfrm>
          <a:prstGeom prst="rect">
            <a:avLst/>
          </a:prstGeom>
          <a:noFill/>
        </p:spPr>
      </p:pic>
      <p:pic>
        <p:nvPicPr>
          <p:cNvPr id="35850" name="Picture 10" descr="http://edu.glogster.com/media/5/22/35/91/22359125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25789">
            <a:off x="381000" y="4876800"/>
            <a:ext cx="1828800" cy="1828800"/>
          </a:xfrm>
          <a:prstGeom prst="rect">
            <a:avLst/>
          </a:prstGeom>
          <a:noFill/>
        </p:spPr>
      </p:pic>
      <p:pic>
        <p:nvPicPr>
          <p:cNvPr id="35852" name="Picture 12" descr="http://www.davidhanauer.com/buckscounty/ringingrocks/photos/ringing_rocks_2006_01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98893">
            <a:off x="3124200" y="2362200"/>
            <a:ext cx="1371600" cy="1371600"/>
          </a:xfrm>
          <a:prstGeom prst="rect">
            <a:avLst/>
          </a:prstGeom>
          <a:noFill/>
        </p:spPr>
      </p:pic>
      <p:pic>
        <p:nvPicPr>
          <p:cNvPr id="35854" name="Picture 14" descr="http://a4.mzstatic.com/us/r1000/017/Purple/1a/e6/39/mzl.pnurcorw.320x480-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7963">
            <a:off x="7573755" y="2258994"/>
            <a:ext cx="1361017" cy="2041525"/>
          </a:xfrm>
          <a:prstGeom prst="rect">
            <a:avLst/>
          </a:prstGeom>
          <a:noFill/>
        </p:spPr>
      </p:pic>
      <p:pic>
        <p:nvPicPr>
          <p:cNvPr id="35856" name="Picture 16" descr="http://www.nj.gov/dep/wms/bfbm/GreatGorgeLake.jp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77861">
            <a:off x="3826319" y="4784278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See if you can find the biotic and </a:t>
            </a:r>
            <a:r>
              <a:rPr lang="en-US" sz="3600" kern="0" dirty="0" err="1" smtClean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abiotic</a:t>
            </a:r>
            <a:r>
              <a:rPr lang="en-US" sz="3600" kern="0" dirty="0" smtClean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 factors in this ecosystem.  Write them down in your notes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19050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What is in an ecosystem?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410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Let’s Take A Look!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9700" name="Picture 4" descr="Dr Fixit looking through binocul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8820"/>
            <a:ext cx="4114800" cy="288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Organism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510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000" b="1" dirty="0" smtClean="0">
                <a:latin typeface="Comic Sans MS" pitchFamily="-64" charset="0"/>
              </a:rPr>
              <a:t>This is another name for a living thing.</a:t>
            </a:r>
            <a:endParaRPr lang="en-US" sz="3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417802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000" b="1" dirty="0" smtClean="0">
                <a:latin typeface="Comic Sans MS" pitchFamily="-64" charset="0"/>
              </a:rPr>
              <a:t>It </a:t>
            </a:r>
            <a:r>
              <a:rPr lang="en-US" sz="3000" b="1" smtClean="0">
                <a:latin typeface="Comic Sans MS" pitchFamily="-64" charset="0"/>
              </a:rPr>
              <a:t>could </a:t>
            </a:r>
            <a:r>
              <a:rPr lang="en-US" sz="3000" b="1" smtClean="0">
                <a:latin typeface="Comic Sans MS" pitchFamily="-64" charset="0"/>
              </a:rPr>
              <a:t>be an </a:t>
            </a:r>
            <a:r>
              <a:rPr lang="en-US" sz="3000" b="1" dirty="0" smtClean="0">
                <a:latin typeface="Comic Sans MS" pitchFamily="-64" charset="0"/>
              </a:rPr>
              <a:t>animal</a:t>
            </a:r>
            <a:endParaRPr lang="en-US" sz="3000" b="1" dirty="0"/>
          </a:p>
        </p:txBody>
      </p:sp>
      <p:sp>
        <p:nvSpPr>
          <p:cNvPr id="7" name="Rectangle 6"/>
          <p:cNvSpPr/>
          <p:nvPr/>
        </p:nvSpPr>
        <p:spPr>
          <a:xfrm>
            <a:off x="4572000" y="2417802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000" b="1" dirty="0" smtClean="0">
                <a:latin typeface="Comic Sans MS" pitchFamily="-64" charset="0"/>
              </a:rPr>
              <a:t>It could be a plant</a:t>
            </a:r>
            <a:endParaRPr lang="en-US" sz="3000" b="1" dirty="0"/>
          </a:p>
        </p:txBody>
      </p:sp>
      <p:pic>
        <p:nvPicPr>
          <p:cNvPr id="62466" name="Picture 2" descr="http://www.clipart.dk.co.uk/DKImages/Animals/image_sci_animal031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3200400" cy="2286000"/>
          </a:xfrm>
          <a:prstGeom prst="rect">
            <a:avLst/>
          </a:prstGeom>
          <a:noFill/>
        </p:spPr>
      </p:pic>
      <p:pic>
        <p:nvPicPr>
          <p:cNvPr id="62468" name="Picture 4" descr="http://www.progressivepestmanagement.com/wp-content/uploads/2011/03/TREE-RENDER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052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Species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510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 smtClean="0">
                <a:latin typeface="Comic Sans MS" pitchFamily="-64" charset="0"/>
              </a:rPr>
              <a:t>A group of organisms that are the same.</a:t>
            </a:r>
            <a:endParaRPr lang="en-US" sz="3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24133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omic Sans MS" pitchFamily="-64" charset="0"/>
              </a:rPr>
              <a:t>The prairie dog is one example of a species of organisms. </a:t>
            </a:r>
            <a:endParaRPr lang="en-US" sz="3000" b="1" dirty="0"/>
          </a:p>
        </p:txBody>
      </p:sp>
      <p:pic>
        <p:nvPicPr>
          <p:cNvPr id="58372" name="Picture 4" descr="http://bestclipartblog.com/clipart-pics/prairie-dog-clip-art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713" y="3400425"/>
            <a:ext cx="2314575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Population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465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 smtClean="0">
                <a:latin typeface="Comic Sans MS" pitchFamily="-64" charset="0"/>
              </a:rPr>
              <a:t>This is all of the members of one species in a particular area.</a:t>
            </a:r>
            <a:endParaRPr lang="en-US" sz="3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3124200"/>
            <a:ext cx="304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omic Sans MS" pitchFamily="-64" charset="0"/>
              </a:rPr>
              <a:t>The hundreds of prairie dogs on the plains of Texas are one example of a population.</a:t>
            </a:r>
            <a:endParaRPr lang="en-US" sz="3000" b="1" dirty="0"/>
          </a:p>
        </p:txBody>
      </p:sp>
      <p:pic>
        <p:nvPicPr>
          <p:cNvPr id="61442" name="Picture 2" descr="http://farm3.staticflickr.com/2585/3781774303_59932ee7b9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81200"/>
            <a:ext cx="5943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347</Words>
  <Application>Microsoft Office PowerPoint</Application>
  <PresentationFormat>On-screen Show (4:3)</PresentationFormat>
  <Paragraphs>70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An Introduction To Ecosystems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Ecology</dc:title>
  <dc:creator>Owner</dc:creator>
  <cp:lastModifiedBy>ahawks</cp:lastModifiedBy>
  <cp:revision>139</cp:revision>
  <dcterms:created xsi:type="dcterms:W3CDTF">2006-06-22T23:24:31Z</dcterms:created>
  <dcterms:modified xsi:type="dcterms:W3CDTF">2013-10-15T11:40:39Z</dcterms:modified>
</cp:coreProperties>
</file>