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70" r:id="rId11"/>
    <p:sldId id="264" r:id="rId12"/>
    <p:sldId id="265" r:id="rId13"/>
    <p:sldId id="259" r:id="rId14"/>
    <p:sldId id="304" r:id="rId15"/>
    <p:sldId id="266" r:id="rId16"/>
    <p:sldId id="283" r:id="rId17"/>
    <p:sldId id="267" r:id="rId18"/>
    <p:sldId id="284" r:id="rId19"/>
    <p:sldId id="285" r:id="rId20"/>
    <p:sldId id="268" r:id="rId21"/>
    <p:sldId id="286" r:id="rId2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33"/>
    <a:srgbClr val="00FF00"/>
    <a:srgbClr val="800000"/>
    <a:srgbClr val="336600"/>
    <a:srgbClr val="99FFCC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660"/>
  </p:normalViewPr>
  <p:slideViewPr>
    <p:cSldViewPr>
      <p:cViewPr varScale="1">
        <p:scale>
          <a:sx n="74" d="100"/>
          <a:sy n="74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CFB4F33-418B-4A6D-90C6-536A0BADED6A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91FB655-D3D1-403C-A71F-D5F93E8F66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678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2291E-5C2E-4307-A917-2C36817BC853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8175"/>
            <a:ext cx="5661025" cy="4213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AE9B2-A85D-4635-97A3-32F72C9213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0195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AE9B2-A85D-4635-97A3-32F72C9213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7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280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65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673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610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443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6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554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20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61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351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07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F1D86-59BB-465D-A76F-D3D88829CD9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A005-8A13-46E6-AEA3-7F7E2E63F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511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Sustaining Life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How is it possible?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3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http://www.blogiversity.org/blogs/gimmesomespace/Planets-I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0180"/>
            <a:ext cx="9144000" cy="3977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2536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390878"/>
            <a:ext cx="9144000" cy="4076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Follow your teacher’s directions to make a </a:t>
            </a:r>
          </a:p>
          <a:p>
            <a:pPr algn="ctr">
              <a:lnSpc>
                <a:spcPct val="150000"/>
              </a:lnSpc>
            </a:pPr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4-tab foldable book.</a:t>
            </a:r>
            <a:endParaRPr lang="en-US" sz="60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536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2438400" y="1524000"/>
            <a:ext cx="4572000" cy="4937760"/>
            <a:chOff x="2286000" y="1264920"/>
            <a:chExt cx="4572000" cy="4937760"/>
          </a:xfrm>
        </p:grpSpPr>
        <p:sp>
          <p:nvSpPr>
            <p:cNvPr id="5" name="Rectangle 4"/>
            <p:cNvSpPr/>
            <p:nvPr/>
          </p:nvSpPr>
          <p:spPr>
            <a:xfrm>
              <a:off x="4572000" y="373380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Mars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0" y="373380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Earth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0" y="126492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Venus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0" y="1264920"/>
              <a:ext cx="2286000" cy="246888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Mercury</a:t>
              </a:r>
              <a:endParaRPr lang="en-US" sz="4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381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Label your foldable as shown below: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725364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Mercury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18713585">
            <a:off x="2350428" y="2587716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07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Mercury</a:t>
            </a:r>
            <a:r>
              <a:rPr lang="en-US" b="1" dirty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solidFill>
                  <a:srgbClr val="8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296400" cy="55626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small </a:t>
            </a:r>
            <a:r>
              <a:rPr lang="en-US" b="1" u="sng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dry, rocky </a:t>
            </a:r>
            <a:r>
              <a:rPr lang="en-US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planet </a:t>
            </a:r>
            <a:endParaRPr lang="en-US" dirty="0" smtClean="0">
              <a:solidFill>
                <a:schemeClr val="bg1"/>
              </a:solidFill>
              <a:ea typeface="Calibri" pitchFamily="34" charset="0"/>
              <a:cs typeface="Arial" pitchFamily="34" charset="0"/>
            </a:endParaRPr>
          </a:p>
          <a:p>
            <a:r>
              <a:rPr lang="en-US" b="1" u="sng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No</a:t>
            </a:r>
            <a:r>
              <a:rPr lang="en-US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evidence of </a:t>
            </a:r>
            <a:r>
              <a:rPr lang="en-US" b="1" u="sng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water</a:t>
            </a:r>
          </a:p>
          <a:p>
            <a:r>
              <a:rPr lang="en-US" b="1" u="sng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No</a:t>
            </a:r>
            <a:r>
              <a:rPr lang="en-US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 cycles to </a:t>
            </a:r>
            <a:r>
              <a:rPr lang="en-US" b="1" u="sng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transfer nutrients</a:t>
            </a:r>
            <a:endParaRPr lang="en-US" b="1" u="sng" dirty="0">
              <a:solidFill>
                <a:srgbClr val="FF0000"/>
              </a:solidFill>
              <a:ea typeface="Calibri" pitchFamily="34" charset="0"/>
              <a:cs typeface="Arial" pitchFamily="34" charset="0"/>
            </a:endParaRPr>
          </a:p>
          <a:p>
            <a:r>
              <a:rPr lang="en-US" b="1" u="sng" dirty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closest </a:t>
            </a:r>
            <a:r>
              <a:rPr lang="en-US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to the </a:t>
            </a:r>
            <a:r>
              <a:rPr lang="en-US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Sun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thin</a:t>
            </a:r>
            <a:r>
              <a:rPr lang="en-US" dirty="0" smtClean="0">
                <a:solidFill>
                  <a:schemeClr val="bg1"/>
                </a:solidFill>
              </a:rPr>
              <a:t> atmosphere made </a:t>
            </a:r>
            <a:r>
              <a:rPr lang="en-US" dirty="0">
                <a:solidFill>
                  <a:schemeClr val="bg1"/>
                </a:solidFill>
              </a:rPr>
              <a:t>mostly of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oxygen </a:t>
            </a:r>
            <a:r>
              <a:rPr lang="en-US" dirty="0">
                <a:solidFill>
                  <a:schemeClr val="bg1"/>
                </a:solidFill>
              </a:rPr>
              <a:t>(O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), sodium (Na), </a:t>
            </a:r>
            <a:r>
              <a:rPr lang="en-US" b="1" u="sng" dirty="0">
                <a:solidFill>
                  <a:srgbClr val="FF0000"/>
                </a:solidFill>
              </a:rPr>
              <a:t>hydrogen</a:t>
            </a:r>
            <a:r>
              <a:rPr lang="en-US" dirty="0">
                <a:solidFill>
                  <a:schemeClr val="bg1"/>
                </a:solidFill>
              </a:rPr>
              <a:t> (H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b="1" u="sng" dirty="0">
                <a:solidFill>
                  <a:srgbClr val="FF0000"/>
                </a:solidFill>
              </a:rPr>
              <a:t>helium</a:t>
            </a:r>
            <a:r>
              <a:rPr lang="en-US" dirty="0">
                <a:solidFill>
                  <a:schemeClr val="bg1"/>
                </a:solidFill>
              </a:rPr>
              <a:t> (He),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potassium (K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Atmosphere made of </a:t>
            </a:r>
            <a:r>
              <a:rPr lang="en-US" b="1" u="sng" dirty="0" smtClean="0">
                <a:solidFill>
                  <a:srgbClr val="FF0000"/>
                </a:solidFill>
              </a:rPr>
              <a:t>atoms</a:t>
            </a:r>
            <a:r>
              <a:rPr lang="en-US" dirty="0" smtClean="0">
                <a:solidFill>
                  <a:schemeClr val="bg1"/>
                </a:solidFill>
              </a:rPr>
              <a:t> that bounce off surface because of </a:t>
            </a:r>
            <a:r>
              <a:rPr lang="en-US" b="1" u="sng" dirty="0" smtClean="0">
                <a:solidFill>
                  <a:srgbClr val="FF0000"/>
                </a:solidFill>
              </a:rPr>
              <a:t>solar winds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(atoms bounce away from </a:t>
            </a:r>
            <a:r>
              <a:rPr lang="en-US" b="1" u="sng" dirty="0" smtClean="0">
                <a:solidFill>
                  <a:srgbClr val="FF0000"/>
                </a:solidFill>
              </a:rPr>
              <a:t>high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temperatures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Temperature range: </a:t>
            </a:r>
            <a:r>
              <a:rPr lang="en-US" b="1" u="sng" dirty="0">
                <a:solidFill>
                  <a:srgbClr val="FF0000"/>
                </a:solidFill>
              </a:rPr>
              <a:t>-</a:t>
            </a:r>
            <a:r>
              <a:rPr lang="en-US" b="1" u="sng" dirty="0" smtClean="0">
                <a:solidFill>
                  <a:srgbClr val="FF0000"/>
                </a:solidFill>
              </a:rPr>
              <a:t>180</a:t>
            </a:r>
            <a:r>
              <a:rPr lang="en-US" b="1" u="sng" baseline="30000" dirty="0">
                <a:solidFill>
                  <a:srgbClr val="FF0000"/>
                </a:solidFill>
              </a:rPr>
              <a:t>o</a:t>
            </a:r>
            <a:r>
              <a:rPr lang="en-US" b="1" u="sng" dirty="0">
                <a:solidFill>
                  <a:srgbClr val="FF0000"/>
                </a:solidFill>
              </a:rPr>
              <a:t> C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(-</a:t>
            </a:r>
            <a:r>
              <a:rPr lang="en-US" dirty="0" smtClean="0">
                <a:solidFill>
                  <a:schemeClr val="bg1"/>
                </a:solidFill>
              </a:rPr>
              <a:t>290</a:t>
            </a:r>
            <a:r>
              <a:rPr lang="en-US" baseline="30000" dirty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F) to </a:t>
            </a:r>
            <a:r>
              <a:rPr lang="en-US" b="1" u="sng" dirty="0" smtClean="0">
                <a:solidFill>
                  <a:srgbClr val="FF0000"/>
                </a:solidFill>
              </a:rPr>
              <a:t>430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o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C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800</a:t>
            </a:r>
            <a:r>
              <a:rPr lang="en-US" baseline="30000" dirty="0">
                <a:solidFill>
                  <a:schemeClr val="bg1"/>
                </a:solidFill>
              </a:rPr>
              <a:t>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F)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6592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Venus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3183001">
            <a:off x="6220413" y="2696830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</a:rPr>
              <a:t>Rocky</a:t>
            </a:r>
            <a:r>
              <a:rPr lang="en-US" dirty="0" smtClean="0">
                <a:solidFill>
                  <a:schemeClr val="bg1"/>
                </a:solidFill>
              </a:rPr>
              <a:t> planet; </a:t>
            </a:r>
            <a:r>
              <a:rPr lang="en-US" b="1" u="sng" dirty="0" smtClean="0">
                <a:solidFill>
                  <a:srgbClr val="FFFF00"/>
                </a:solidFill>
              </a:rPr>
              <a:t>solid</a:t>
            </a:r>
            <a:r>
              <a:rPr lang="en-US" dirty="0" smtClean="0">
                <a:solidFill>
                  <a:schemeClr val="bg1"/>
                </a:solidFill>
              </a:rPr>
              <a:t> surface  w/ cratered and </a:t>
            </a:r>
            <a:r>
              <a:rPr lang="en-US" b="1" u="sng" dirty="0" smtClean="0">
                <a:solidFill>
                  <a:srgbClr val="FFFF00"/>
                </a:solidFill>
              </a:rPr>
              <a:t>volcanic</a:t>
            </a:r>
            <a:r>
              <a:rPr lang="en-US" dirty="0" smtClean="0">
                <a:solidFill>
                  <a:schemeClr val="bg1"/>
                </a:solidFill>
              </a:rPr>
              <a:t> landscape.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thick 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b="1" u="sng" dirty="0" smtClean="0">
                <a:solidFill>
                  <a:srgbClr val="FFFF00"/>
                </a:solidFill>
              </a:rPr>
              <a:t>toxic </a:t>
            </a:r>
            <a:r>
              <a:rPr lang="en-US" dirty="0" smtClean="0">
                <a:solidFill>
                  <a:schemeClr val="bg1"/>
                </a:solidFill>
              </a:rPr>
              <a:t>atmosphere is made up mostly of </a:t>
            </a:r>
            <a:r>
              <a:rPr lang="en-US" b="1" u="sng" dirty="0" smtClean="0">
                <a:solidFill>
                  <a:srgbClr val="FFFF00"/>
                </a:solidFill>
              </a:rPr>
              <a:t>carbon dioxide</a:t>
            </a:r>
            <a:r>
              <a:rPr lang="en-US" dirty="0" smtClean="0">
                <a:solidFill>
                  <a:schemeClr val="bg1"/>
                </a:solidFill>
              </a:rPr>
              <a:t> (CO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 and </a:t>
            </a:r>
            <a:r>
              <a:rPr lang="en-US" b="1" u="sng" dirty="0" smtClean="0">
                <a:solidFill>
                  <a:srgbClr val="FFFF00"/>
                </a:solidFill>
              </a:rPr>
              <a:t>nitrogen</a:t>
            </a:r>
            <a:r>
              <a:rPr lang="en-US" dirty="0" smtClean="0">
                <a:solidFill>
                  <a:schemeClr val="bg1"/>
                </a:solidFill>
              </a:rPr>
              <a:t> (N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), with clouds of </a:t>
            </a:r>
            <a:r>
              <a:rPr lang="en-US" b="1" u="sng" dirty="0" smtClean="0">
                <a:solidFill>
                  <a:srgbClr val="FFFF00"/>
                </a:solidFill>
              </a:rPr>
              <a:t>sulfuric acid </a:t>
            </a:r>
            <a:r>
              <a:rPr lang="en-US" dirty="0" smtClean="0">
                <a:solidFill>
                  <a:schemeClr val="bg1"/>
                </a:solidFill>
              </a:rPr>
              <a:t>(H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SO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) droplets.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temperatures of almost </a:t>
            </a:r>
            <a:r>
              <a:rPr lang="en-US" b="1" u="sng" dirty="0" smtClean="0">
                <a:solidFill>
                  <a:srgbClr val="FFFF00"/>
                </a:solidFill>
              </a:rPr>
              <a:t>480</a:t>
            </a:r>
            <a:r>
              <a:rPr lang="en-US" b="1" u="sng" baseline="30000" dirty="0" smtClean="0">
                <a:solidFill>
                  <a:srgbClr val="FFFF00"/>
                </a:solidFill>
              </a:rPr>
              <a:t>o</a:t>
            </a:r>
            <a:r>
              <a:rPr lang="en-US" b="1" u="sng" dirty="0" smtClean="0">
                <a:solidFill>
                  <a:srgbClr val="FFFF00"/>
                </a:solidFill>
              </a:rPr>
              <a:t> C</a:t>
            </a:r>
            <a:r>
              <a:rPr lang="en-US" dirty="0" smtClean="0">
                <a:solidFill>
                  <a:schemeClr val="bg1"/>
                </a:solidFill>
              </a:rPr>
              <a:t> (900</a:t>
            </a:r>
            <a:r>
              <a:rPr lang="en-US" baseline="30000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F) 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surface pressure </a:t>
            </a:r>
            <a:r>
              <a:rPr lang="en-US" b="1" u="sng" dirty="0" smtClean="0">
                <a:solidFill>
                  <a:srgbClr val="FFFF00"/>
                </a:solidFill>
              </a:rPr>
              <a:t>90 times</a:t>
            </a:r>
            <a:r>
              <a:rPr lang="en-US" dirty="0" smtClean="0">
                <a:solidFill>
                  <a:schemeClr val="bg1"/>
                </a:solidFill>
              </a:rPr>
              <a:t> that of Earth 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Evidence</a:t>
            </a:r>
            <a:r>
              <a:rPr lang="en-US" dirty="0" smtClean="0">
                <a:solidFill>
                  <a:schemeClr val="bg1"/>
                </a:solidFill>
              </a:rPr>
              <a:t> of volcanic activity</a:t>
            </a:r>
          </a:p>
          <a:p>
            <a:r>
              <a:rPr lang="en-US" b="1" u="sng" dirty="0" smtClean="0">
                <a:solidFill>
                  <a:srgbClr val="FFFF00"/>
                </a:solidFill>
              </a:rPr>
              <a:t>No</a:t>
            </a:r>
            <a:r>
              <a:rPr lang="en-US" dirty="0" smtClean="0">
                <a:solidFill>
                  <a:schemeClr val="bg1"/>
                </a:solidFill>
              </a:rPr>
              <a:t> evidence of water or nutrients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43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Earth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14454857">
            <a:off x="2216684" y="4894114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n w="11430"/>
                <a:solidFill>
                  <a:srgbClr val="33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Earth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66"/>
                </a:solidFill>
              </a:rPr>
              <a:t>Solid</a:t>
            </a:r>
            <a:r>
              <a:rPr lang="en-US" dirty="0" smtClean="0"/>
              <a:t> surface of </a:t>
            </a:r>
            <a:r>
              <a:rPr lang="en-US" b="1" u="sng" dirty="0" smtClean="0">
                <a:solidFill>
                  <a:srgbClr val="FF0066"/>
                </a:solidFill>
              </a:rPr>
              <a:t>mountains</a:t>
            </a:r>
            <a:r>
              <a:rPr lang="en-US" dirty="0" smtClean="0"/>
              <a:t>, valleys, canyons, </a:t>
            </a:r>
            <a:r>
              <a:rPr lang="en-US" b="1" u="sng" dirty="0" smtClean="0">
                <a:solidFill>
                  <a:srgbClr val="FF0066"/>
                </a:solidFill>
              </a:rPr>
              <a:t>plains</a:t>
            </a:r>
            <a:r>
              <a:rPr lang="en-US" dirty="0" smtClean="0"/>
              <a:t>, etc... </a:t>
            </a:r>
          </a:p>
          <a:p>
            <a:r>
              <a:rPr lang="en-US" dirty="0" smtClean="0"/>
              <a:t>an </a:t>
            </a:r>
            <a:r>
              <a:rPr lang="en-US" b="1" u="sng" dirty="0" smtClean="0">
                <a:solidFill>
                  <a:srgbClr val="FF0066"/>
                </a:solidFill>
              </a:rPr>
              <a:t>ocean</a:t>
            </a:r>
            <a:r>
              <a:rPr lang="en-US" dirty="0" smtClean="0"/>
              <a:t> planet: </a:t>
            </a:r>
            <a:r>
              <a:rPr lang="en-US" b="1" u="sng" dirty="0" smtClean="0">
                <a:solidFill>
                  <a:srgbClr val="FF0066"/>
                </a:solidFill>
              </a:rPr>
              <a:t>70%</a:t>
            </a:r>
            <a:r>
              <a:rPr lang="en-US" dirty="0" smtClean="0"/>
              <a:t> of the </a:t>
            </a:r>
            <a:r>
              <a:rPr lang="en-US" b="1" u="sng" dirty="0" smtClean="0">
                <a:solidFill>
                  <a:srgbClr val="FF0066"/>
                </a:solidFill>
              </a:rPr>
              <a:t>surface</a:t>
            </a:r>
            <a:r>
              <a:rPr lang="en-US" dirty="0" smtClean="0"/>
              <a:t> is covered in oceans</a:t>
            </a:r>
          </a:p>
          <a:p>
            <a:r>
              <a:rPr lang="en-US" b="1" u="sng" dirty="0" smtClean="0">
                <a:solidFill>
                  <a:srgbClr val="FF0066"/>
                </a:solidFill>
              </a:rPr>
              <a:t>atmosphere</a:t>
            </a:r>
            <a:r>
              <a:rPr lang="en-US" dirty="0" smtClean="0"/>
              <a:t> is made up of 78% </a:t>
            </a:r>
            <a:r>
              <a:rPr lang="en-US" b="1" u="sng" dirty="0" smtClean="0">
                <a:solidFill>
                  <a:srgbClr val="FF0066"/>
                </a:solidFill>
              </a:rPr>
              <a:t>nitrogen</a:t>
            </a:r>
            <a:r>
              <a:rPr lang="en-US" dirty="0" smtClean="0"/>
              <a:t> (N</a:t>
            </a:r>
            <a:r>
              <a:rPr lang="en-US" baseline="-25000" dirty="0" smtClean="0"/>
              <a:t>2</a:t>
            </a:r>
            <a:r>
              <a:rPr lang="en-US" dirty="0" smtClean="0"/>
              <a:t>), 21% </a:t>
            </a:r>
            <a:r>
              <a:rPr lang="en-US" b="1" u="sng" dirty="0" smtClean="0">
                <a:solidFill>
                  <a:srgbClr val="FF0066"/>
                </a:solidFill>
              </a:rPr>
              <a:t>oxygen</a:t>
            </a:r>
            <a:r>
              <a:rPr lang="en-US" dirty="0" smtClean="0"/>
              <a:t> (O</a:t>
            </a:r>
            <a:r>
              <a:rPr lang="en-US" baseline="-25000" dirty="0" smtClean="0"/>
              <a:t>2</a:t>
            </a:r>
            <a:r>
              <a:rPr lang="en-US" dirty="0" smtClean="0"/>
              <a:t>) and 1% </a:t>
            </a:r>
            <a:r>
              <a:rPr lang="en-US" b="1" u="sng" dirty="0" smtClean="0">
                <a:solidFill>
                  <a:srgbClr val="FF0066"/>
                </a:solidFill>
              </a:rPr>
              <a:t>other</a:t>
            </a:r>
            <a:r>
              <a:rPr lang="en-US" dirty="0" smtClean="0"/>
              <a:t> ingredients </a:t>
            </a:r>
          </a:p>
          <a:p>
            <a:pPr lvl="1"/>
            <a:r>
              <a:rPr lang="en-US" dirty="0" smtClean="0"/>
              <a:t>the perfect balance for us to breathe and live</a:t>
            </a:r>
          </a:p>
          <a:p>
            <a:r>
              <a:rPr lang="en-US" b="1" u="sng" dirty="0" smtClean="0">
                <a:solidFill>
                  <a:srgbClr val="FF0066"/>
                </a:solidFill>
              </a:rPr>
              <a:t>Fresh water </a:t>
            </a:r>
            <a:r>
              <a:rPr lang="en-US" dirty="0" smtClean="0"/>
              <a:t>exists in the </a:t>
            </a:r>
            <a:r>
              <a:rPr lang="en-US" b="1" u="sng" dirty="0" smtClean="0">
                <a:solidFill>
                  <a:srgbClr val="FF0066"/>
                </a:solidFill>
              </a:rPr>
              <a:t>liquid</a:t>
            </a:r>
            <a:r>
              <a:rPr lang="en-US" dirty="0" smtClean="0"/>
              <a:t> phase </a:t>
            </a:r>
          </a:p>
          <a:p>
            <a:r>
              <a:rPr lang="en-US" dirty="0" smtClean="0"/>
              <a:t>presence and distribution of </a:t>
            </a:r>
            <a:r>
              <a:rPr lang="en-US" b="1" u="sng" dirty="0" smtClean="0">
                <a:solidFill>
                  <a:srgbClr val="FF0066"/>
                </a:solidFill>
              </a:rPr>
              <a:t>water vapor</a:t>
            </a:r>
            <a:r>
              <a:rPr lang="en-US" dirty="0" smtClean="0"/>
              <a:t> in the atmosphere is responsible for </a:t>
            </a:r>
            <a:r>
              <a:rPr lang="en-US" b="1" u="sng" dirty="0" smtClean="0">
                <a:solidFill>
                  <a:srgbClr val="FF0066"/>
                </a:solidFill>
              </a:rPr>
              <a:t>most weather</a:t>
            </a:r>
            <a:endParaRPr lang="en-US" b="1" u="sng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66"/>
                </a:solidFill>
              </a:rPr>
              <a:t>Atmosphere</a:t>
            </a:r>
            <a:r>
              <a:rPr lang="en-US" dirty="0" smtClean="0"/>
              <a:t> shields us from </a:t>
            </a:r>
            <a:r>
              <a:rPr lang="en-US" b="1" u="sng" dirty="0" smtClean="0">
                <a:solidFill>
                  <a:srgbClr val="FF0066"/>
                </a:solidFill>
              </a:rPr>
              <a:t>nearly all</a:t>
            </a:r>
            <a:r>
              <a:rPr lang="en-US" dirty="0" smtClean="0"/>
              <a:t> harmful </a:t>
            </a:r>
            <a:r>
              <a:rPr lang="en-US" b="1" u="sng" dirty="0" smtClean="0">
                <a:solidFill>
                  <a:srgbClr val="FF0066"/>
                </a:solidFill>
              </a:rPr>
              <a:t>radiation</a:t>
            </a:r>
            <a:r>
              <a:rPr lang="en-US" dirty="0" smtClean="0"/>
              <a:t> coming from the sun</a:t>
            </a:r>
          </a:p>
          <a:p>
            <a:r>
              <a:rPr lang="en-US" b="1" u="sng" dirty="0" smtClean="0">
                <a:solidFill>
                  <a:srgbClr val="FF0066"/>
                </a:solidFill>
              </a:rPr>
              <a:t>Temperatures</a:t>
            </a:r>
            <a:r>
              <a:rPr lang="en-US" dirty="0" smtClean="0"/>
              <a:t> range from -25</a:t>
            </a:r>
            <a:r>
              <a:rPr lang="en-US" baseline="30000" dirty="0" smtClean="0"/>
              <a:t>o</a:t>
            </a:r>
            <a:r>
              <a:rPr lang="en-US" dirty="0" smtClean="0"/>
              <a:t> C to 45</a:t>
            </a:r>
            <a:r>
              <a:rPr lang="en-US" baseline="30000" dirty="0" smtClean="0"/>
              <a:t>o</a:t>
            </a:r>
            <a:r>
              <a:rPr lang="en-US" dirty="0" smtClean="0"/>
              <a:t> C (</a:t>
            </a:r>
            <a:r>
              <a:rPr lang="en-US" b="1" u="sng" dirty="0" smtClean="0">
                <a:solidFill>
                  <a:srgbClr val="FF0066"/>
                </a:solidFill>
              </a:rPr>
              <a:t>-13</a:t>
            </a:r>
            <a:r>
              <a:rPr lang="en-US" b="1" u="sng" baseline="30000" dirty="0" smtClean="0">
                <a:solidFill>
                  <a:srgbClr val="FF0066"/>
                </a:solidFill>
              </a:rPr>
              <a:t>o </a:t>
            </a:r>
            <a:r>
              <a:rPr lang="en-US" b="1" u="sng" dirty="0" smtClean="0">
                <a:solidFill>
                  <a:srgbClr val="FF0066"/>
                </a:solidFill>
              </a:rPr>
              <a:t> F to 113</a:t>
            </a:r>
            <a:r>
              <a:rPr lang="en-US" b="1" u="sng" baseline="30000" dirty="0" smtClean="0">
                <a:solidFill>
                  <a:srgbClr val="FF0066"/>
                </a:solidFill>
              </a:rPr>
              <a:t>o </a:t>
            </a:r>
            <a:r>
              <a:rPr lang="en-US" b="1" u="sng" dirty="0" smtClean="0">
                <a:solidFill>
                  <a:srgbClr val="FF0066"/>
                </a:solidFill>
              </a:rPr>
              <a:t>F</a:t>
            </a:r>
            <a:r>
              <a:rPr lang="en-US" dirty="0" smtClean="0"/>
              <a:t>)</a:t>
            </a:r>
          </a:p>
          <a:p>
            <a:r>
              <a:rPr lang="en-US" b="1" u="sng" dirty="0" smtClean="0">
                <a:solidFill>
                  <a:srgbClr val="FF0066"/>
                </a:solidFill>
              </a:rPr>
              <a:t>Cycles</a:t>
            </a:r>
            <a:r>
              <a:rPr lang="en-US" dirty="0" smtClean="0"/>
              <a:t> such as the water cycle to </a:t>
            </a:r>
            <a:r>
              <a:rPr lang="en-US" b="1" u="sng" dirty="0" smtClean="0">
                <a:solidFill>
                  <a:srgbClr val="FF0066"/>
                </a:solidFill>
              </a:rPr>
              <a:t>transfer nutrients</a:t>
            </a:r>
            <a:endParaRPr lang="en-US" b="1" u="sng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What makes a planet habitable?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HABITABLE</a:t>
            </a:r>
            <a:r>
              <a:rPr lang="en-US" sz="3600" b="1" dirty="0" smtClean="0">
                <a:solidFill>
                  <a:schemeClr val="bg1"/>
                </a:solidFill>
              </a:rPr>
              <a:t> - </a:t>
            </a:r>
            <a:r>
              <a:rPr lang="en-US" sz="3600" b="1" dirty="0">
                <a:solidFill>
                  <a:srgbClr val="FF0000"/>
                </a:solidFill>
              </a:rPr>
              <a:t>suitable or good enough to live </a:t>
            </a:r>
            <a:r>
              <a:rPr lang="en-US" sz="3600" b="1" dirty="0" smtClean="0">
                <a:solidFill>
                  <a:srgbClr val="FF0000"/>
                </a:solidFill>
              </a:rPr>
              <a:t>in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There are </a:t>
            </a:r>
            <a:r>
              <a:rPr lang="en-US" sz="3600" b="1" u="sng" dirty="0" smtClean="0">
                <a:solidFill>
                  <a:srgbClr val="FF0000"/>
                </a:solidFill>
              </a:rPr>
              <a:t>FIVE</a:t>
            </a:r>
            <a:r>
              <a:rPr lang="en-US" sz="3600" b="1" dirty="0" smtClean="0">
                <a:solidFill>
                  <a:schemeClr val="bg1"/>
                </a:solidFill>
              </a:rPr>
              <a:t> main </a:t>
            </a:r>
            <a:r>
              <a:rPr lang="en-US" sz="3600" b="1" u="sng" dirty="0" smtClean="0">
                <a:solidFill>
                  <a:srgbClr val="FF0000"/>
                </a:solidFill>
              </a:rPr>
              <a:t>factors</a:t>
            </a:r>
            <a:r>
              <a:rPr lang="en-US" sz="3600" b="1" dirty="0" smtClean="0">
                <a:solidFill>
                  <a:schemeClr val="bg1"/>
                </a:solidFill>
              </a:rPr>
              <a:t> that make a planet habitable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Temperature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Water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Atmosphere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Energy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Nutrients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82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13"/>
          <p:cNvGrpSpPr/>
          <p:nvPr/>
        </p:nvGrpSpPr>
        <p:grpSpPr>
          <a:xfrm>
            <a:off x="3200400" y="4038600"/>
            <a:ext cx="2743200" cy="1828800"/>
            <a:chOff x="2895600" y="3657600"/>
            <a:chExt cx="2743200" cy="1828800"/>
          </a:xfrm>
        </p:grpSpPr>
        <p:sp>
          <p:nvSpPr>
            <p:cNvPr id="3" name="Rectangle 2"/>
            <p:cNvSpPr/>
            <p:nvPr/>
          </p:nvSpPr>
          <p:spPr>
            <a:xfrm>
              <a:off x="28956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67200" y="36576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267200" y="4572000"/>
              <a:ext cx="13716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381000"/>
            <a:ext cx="91440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spc="0" dirty="0" smtClean="0">
                <a:ln w="1143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Write your information for Mars in this box on your foldable:</a:t>
            </a:r>
            <a:endParaRPr lang="en-US" sz="5000" b="1" cap="none" spc="0" dirty="0">
              <a:ln w="1143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Down Arrow 15"/>
          <p:cNvSpPr/>
          <p:nvPr/>
        </p:nvSpPr>
        <p:spPr>
          <a:xfrm rot="6947013">
            <a:off x="6264146" y="4852365"/>
            <a:ext cx="685800" cy="198856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Mars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00FF00"/>
                </a:solidFill>
              </a:rPr>
              <a:t>solid</a:t>
            </a:r>
            <a:r>
              <a:rPr lang="en-US" b="1" dirty="0" smtClean="0">
                <a:solidFill>
                  <a:schemeClr val="bg1"/>
                </a:solidFill>
              </a:rPr>
              <a:t> surface altered by </a:t>
            </a:r>
            <a:r>
              <a:rPr lang="en-US" b="1" u="sng" dirty="0" smtClean="0">
                <a:solidFill>
                  <a:srgbClr val="00FF00"/>
                </a:solidFill>
              </a:rPr>
              <a:t>volcanoes, impacts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00FF00"/>
                </a:solidFill>
              </a:rPr>
              <a:t>crustal </a:t>
            </a:r>
            <a:r>
              <a:rPr lang="en-US" b="1" dirty="0" smtClean="0">
                <a:solidFill>
                  <a:schemeClr val="bg1"/>
                </a:solidFill>
              </a:rPr>
              <a:t>movement, and as </a:t>
            </a:r>
            <a:r>
              <a:rPr lang="en-US" b="1" u="sng" dirty="0" smtClean="0">
                <a:solidFill>
                  <a:srgbClr val="00FF00"/>
                </a:solidFill>
              </a:rPr>
              <a:t>dust storms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b="1" u="sng" dirty="0" smtClean="0">
                <a:solidFill>
                  <a:srgbClr val="00FF00"/>
                </a:solidFill>
              </a:rPr>
              <a:t>thin</a:t>
            </a:r>
            <a:r>
              <a:rPr lang="en-US" b="1" dirty="0" smtClean="0">
                <a:solidFill>
                  <a:schemeClr val="bg1"/>
                </a:solidFill>
              </a:rPr>
              <a:t> atmosphere made up mostly of </a:t>
            </a:r>
            <a:r>
              <a:rPr lang="en-US" b="1" u="sng" dirty="0" smtClean="0">
                <a:solidFill>
                  <a:srgbClr val="00FF00"/>
                </a:solidFill>
              </a:rPr>
              <a:t>carbon dioxide </a:t>
            </a:r>
            <a:r>
              <a:rPr lang="en-US" b="1" dirty="0" smtClean="0">
                <a:solidFill>
                  <a:schemeClr val="bg1"/>
                </a:solidFill>
              </a:rPr>
              <a:t>(CO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), </a:t>
            </a:r>
            <a:r>
              <a:rPr lang="en-US" b="1" u="sng" dirty="0" smtClean="0">
                <a:solidFill>
                  <a:srgbClr val="00FF00"/>
                </a:solidFill>
              </a:rPr>
              <a:t>nitrogen </a:t>
            </a:r>
            <a:r>
              <a:rPr lang="en-US" b="1" dirty="0" smtClean="0">
                <a:solidFill>
                  <a:schemeClr val="bg1"/>
                </a:solidFill>
              </a:rPr>
              <a:t>(N</a:t>
            </a:r>
            <a:r>
              <a:rPr lang="en-US" b="1" baseline="-25000" dirty="0" smtClean="0">
                <a:solidFill>
                  <a:schemeClr val="bg1"/>
                </a:solidFill>
              </a:rPr>
              <a:t>2</a:t>
            </a:r>
            <a:r>
              <a:rPr lang="en-US" b="1" dirty="0" smtClean="0">
                <a:solidFill>
                  <a:schemeClr val="bg1"/>
                </a:solidFill>
              </a:rPr>
              <a:t>) and </a:t>
            </a:r>
            <a:r>
              <a:rPr lang="en-US" b="1" u="sng" dirty="0" smtClean="0">
                <a:solidFill>
                  <a:srgbClr val="00FF00"/>
                </a:solidFill>
              </a:rPr>
              <a:t>argon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</a:rPr>
              <a:t>Ar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experiences </a:t>
            </a:r>
            <a:r>
              <a:rPr lang="en-US" b="1" u="sng" dirty="0" smtClean="0">
                <a:solidFill>
                  <a:srgbClr val="00FF00"/>
                </a:solidFill>
              </a:rPr>
              <a:t>seasons</a:t>
            </a:r>
          </a:p>
          <a:p>
            <a:r>
              <a:rPr lang="en-US" b="1" u="sng" dirty="0" smtClean="0">
                <a:solidFill>
                  <a:srgbClr val="00FF00"/>
                </a:solidFill>
              </a:rPr>
              <a:t>ice caps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grow and recede with the </a:t>
            </a:r>
            <a:r>
              <a:rPr lang="en-US" b="1" u="sng" dirty="0" smtClean="0">
                <a:solidFill>
                  <a:srgbClr val="00FF00"/>
                </a:solidFill>
              </a:rPr>
              <a:t>seasons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cold </a:t>
            </a:r>
            <a:r>
              <a:rPr lang="en-US" b="1" u="sng" dirty="0" smtClean="0">
                <a:solidFill>
                  <a:srgbClr val="00FF00"/>
                </a:solidFill>
              </a:rPr>
              <a:t>temperatures</a:t>
            </a:r>
            <a:r>
              <a:rPr lang="en-US" b="1" dirty="0" smtClean="0">
                <a:solidFill>
                  <a:schemeClr val="bg1"/>
                </a:solidFill>
              </a:rPr>
              <a:t> and thin </a:t>
            </a:r>
            <a:r>
              <a:rPr lang="en-US" b="1" u="sng" dirty="0" smtClean="0">
                <a:solidFill>
                  <a:srgbClr val="00FF00"/>
                </a:solidFill>
              </a:rPr>
              <a:t>atmosphere</a:t>
            </a:r>
            <a:r>
              <a:rPr lang="en-US" b="1" dirty="0" smtClean="0">
                <a:solidFill>
                  <a:schemeClr val="bg1"/>
                </a:solidFill>
              </a:rPr>
              <a:t> do not allow </a:t>
            </a:r>
            <a:r>
              <a:rPr lang="en-US" b="1" u="sng" dirty="0" smtClean="0">
                <a:solidFill>
                  <a:srgbClr val="00FF00"/>
                </a:solidFill>
              </a:rPr>
              <a:t>liquid water </a:t>
            </a:r>
            <a:r>
              <a:rPr lang="en-US" b="1" dirty="0" smtClean="0">
                <a:solidFill>
                  <a:schemeClr val="bg1"/>
                </a:solidFill>
              </a:rPr>
              <a:t>to exist at the surface for long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temperatures range from -153</a:t>
            </a:r>
            <a:r>
              <a:rPr lang="en-US" b="1" baseline="30000" dirty="0" smtClean="0">
                <a:solidFill>
                  <a:schemeClr val="bg1"/>
                </a:solidFill>
              </a:rPr>
              <a:t>o </a:t>
            </a:r>
            <a:r>
              <a:rPr lang="en-US" b="1" dirty="0" smtClean="0">
                <a:solidFill>
                  <a:schemeClr val="bg1"/>
                </a:solidFill>
              </a:rPr>
              <a:t>C to 20</a:t>
            </a:r>
            <a:r>
              <a:rPr lang="en-US" b="1" baseline="30000" dirty="0" smtClean="0">
                <a:solidFill>
                  <a:schemeClr val="bg1"/>
                </a:solidFill>
              </a:rPr>
              <a:t>o </a:t>
            </a:r>
            <a:r>
              <a:rPr lang="en-US" b="1" dirty="0" smtClean="0">
                <a:solidFill>
                  <a:schemeClr val="bg1"/>
                </a:solidFill>
              </a:rPr>
              <a:t>C (</a:t>
            </a:r>
            <a:r>
              <a:rPr lang="en-US" b="1" u="sng" dirty="0" smtClean="0">
                <a:solidFill>
                  <a:srgbClr val="00FF00"/>
                </a:solidFill>
              </a:rPr>
              <a:t>-225</a:t>
            </a:r>
            <a:r>
              <a:rPr lang="en-US" b="1" u="sng" baseline="30000" dirty="0" smtClean="0">
                <a:solidFill>
                  <a:srgbClr val="00FF00"/>
                </a:solidFill>
              </a:rPr>
              <a:t>o </a:t>
            </a:r>
            <a:r>
              <a:rPr lang="en-US" b="1" u="sng" dirty="0" smtClean="0">
                <a:solidFill>
                  <a:srgbClr val="00FF00"/>
                </a:solidFill>
              </a:rPr>
              <a:t>F to 70</a:t>
            </a:r>
            <a:r>
              <a:rPr lang="en-US" b="1" u="sng" baseline="30000" dirty="0" smtClean="0">
                <a:solidFill>
                  <a:srgbClr val="00FF00"/>
                </a:solidFill>
              </a:rPr>
              <a:t>o </a:t>
            </a:r>
            <a:r>
              <a:rPr lang="en-US" b="1" u="sng" dirty="0" smtClean="0">
                <a:solidFill>
                  <a:srgbClr val="00FF00"/>
                </a:solidFill>
              </a:rPr>
              <a:t>F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what </a:t>
            </a:r>
            <a:r>
              <a:rPr lang="en-US" b="1" u="sng" dirty="0" smtClean="0">
                <a:solidFill>
                  <a:srgbClr val="66FF33"/>
                </a:solidFill>
              </a:rPr>
              <a:t>water remains</a:t>
            </a:r>
            <a:r>
              <a:rPr lang="en-US" b="1" dirty="0" smtClean="0">
                <a:solidFill>
                  <a:srgbClr val="66FF33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is either </a:t>
            </a:r>
            <a:r>
              <a:rPr lang="en-US" b="1" u="sng" dirty="0" smtClean="0">
                <a:solidFill>
                  <a:srgbClr val="66FF33"/>
                </a:solidFill>
              </a:rPr>
              <a:t>frozen</a:t>
            </a:r>
            <a:r>
              <a:rPr lang="en-US" b="1" dirty="0" smtClean="0">
                <a:solidFill>
                  <a:schemeClr val="bg1"/>
                </a:solidFill>
              </a:rPr>
              <a:t> in the Martian poles as </a:t>
            </a:r>
            <a:r>
              <a:rPr lang="en-US" b="1" u="sng" dirty="0" smtClean="0">
                <a:solidFill>
                  <a:srgbClr val="66FF33"/>
                </a:solidFill>
              </a:rPr>
              <a:t>permafrost </a:t>
            </a:r>
            <a:r>
              <a:rPr lang="en-US" b="1" dirty="0" smtClean="0">
                <a:solidFill>
                  <a:schemeClr val="bg1"/>
                </a:solidFill>
              </a:rPr>
              <a:t>or hidden in deep underground springs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Temperature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Influences </a:t>
            </a:r>
            <a:r>
              <a:rPr lang="en-US" sz="3600" b="1" u="sng" dirty="0">
                <a:solidFill>
                  <a:srgbClr val="FF0000"/>
                </a:solidFill>
              </a:rPr>
              <a:t>how quickly</a:t>
            </a:r>
            <a:r>
              <a:rPr lang="en-US" sz="3600" dirty="0">
                <a:solidFill>
                  <a:schemeClr val="bg1"/>
                </a:solidFill>
              </a:rPr>
              <a:t> atoms &amp; molecules </a:t>
            </a:r>
            <a:r>
              <a:rPr lang="en-US" sz="3600" b="1" u="sng" dirty="0">
                <a:solidFill>
                  <a:srgbClr val="FF0000"/>
                </a:solidFill>
              </a:rPr>
              <a:t>move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</a:p>
          <a:p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Life is </a:t>
            </a:r>
            <a:r>
              <a:rPr lang="en-US" sz="3600" dirty="0" smtClean="0">
                <a:solidFill>
                  <a:schemeClr val="bg1"/>
                </a:solidFill>
              </a:rPr>
              <a:t>limited </a:t>
            </a:r>
            <a:r>
              <a:rPr lang="en-US" sz="3600" dirty="0">
                <a:solidFill>
                  <a:schemeClr val="bg1"/>
                </a:solidFill>
              </a:rPr>
              <a:t>to a temperature </a:t>
            </a:r>
            <a:r>
              <a:rPr lang="en-US" sz="3600" b="1" u="sng" dirty="0">
                <a:solidFill>
                  <a:srgbClr val="FF0000"/>
                </a:solidFill>
              </a:rPr>
              <a:t>range</a:t>
            </a:r>
            <a:r>
              <a:rPr lang="en-US" sz="3600" dirty="0">
                <a:solidFill>
                  <a:schemeClr val="bg1"/>
                </a:solidFill>
              </a:rPr>
              <a:t> of </a:t>
            </a:r>
            <a:r>
              <a:rPr lang="en-US" sz="3600" b="1" u="sng" dirty="0">
                <a:solidFill>
                  <a:srgbClr val="FF0000"/>
                </a:solidFill>
              </a:rPr>
              <a:t>minus 15</a:t>
            </a:r>
            <a:r>
              <a:rPr lang="en-US" sz="3600" b="1" u="sng" baseline="30000" dirty="0">
                <a:solidFill>
                  <a:srgbClr val="FF0000"/>
                </a:solidFill>
              </a:rPr>
              <a:t>o</a:t>
            </a:r>
            <a:r>
              <a:rPr lang="en-US" sz="3600" b="1" u="sng" dirty="0">
                <a:solidFill>
                  <a:srgbClr val="FF0000"/>
                </a:solidFill>
              </a:rPr>
              <a:t>C to </a:t>
            </a:r>
            <a:r>
              <a:rPr lang="en-US" sz="3600" b="1" u="sng" dirty="0" smtClean="0">
                <a:solidFill>
                  <a:srgbClr val="FF0000"/>
                </a:solidFill>
              </a:rPr>
              <a:t>115</a:t>
            </a:r>
            <a:r>
              <a:rPr lang="en-US" sz="3600" b="1" u="sng" baseline="30000" dirty="0" smtClean="0">
                <a:solidFill>
                  <a:srgbClr val="FF0000"/>
                </a:solidFill>
              </a:rPr>
              <a:t>o</a:t>
            </a:r>
            <a:r>
              <a:rPr lang="en-US" sz="3600" b="1" u="sng" dirty="0" smtClean="0">
                <a:solidFill>
                  <a:srgbClr val="FF0000"/>
                </a:solidFill>
              </a:rPr>
              <a:t>C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b="1" u="sng" dirty="0" smtClean="0">
                <a:solidFill>
                  <a:srgbClr val="FF0000"/>
                </a:solidFill>
              </a:rPr>
              <a:t>5</a:t>
            </a:r>
            <a:r>
              <a:rPr lang="en-US" sz="3600" b="1" u="sng" baseline="30000" dirty="0" smtClean="0">
                <a:solidFill>
                  <a:srgbClr val="FF0000"/>
                </a:solidFill>
              </a:rPr>
              <a:t>0</a:t>
            </a:r>
            <a:r>
              <a:rPr lang="en-US" sz="3600" b="1" u="sng" dirty="0" smtClean="0">
                <a:solidFill>
                  <a:srgbClr val="FF0000"/>
                </a:solidFill>
              </a:rPr>
              <a:t> F to 239</a:t>
            </a:r>
            <a:r>
              <a:rPr lang="en-US" sz="3600" b="1" u="sng" baseline="30000" dirty="0" smtClean="0">
                <a:solidFill>
                  <a:srgbClr val="FF0000"/>
                </a:solidFill>
              </a:rPr>
              <a:t>o</a:t>
            </a:r>
            <a:r>
              <a:rPr lang="en-US" sz="3600" b="1" u="sng" dirty="0" smtClean="0">
                <a:solidFill>
                  <a:srgbClr val="FF0000"/>
                </a:solidFill>
              </a:rPr>
              <a:t> F</a:t>
            </a:r>
            <a:r>
              <a:rPr lang="en-US" sz="3600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lang="en-US" sz="3200" dirty="0">
                <a:solidFill>
                  <a:schemeClr val="bg1"/>
                </a:solidFill>
              </a:rPr>
              <a:t>this range, </a:t>
            </a:r>
            <a:r>
              <a:rPr lang="en-US" sz="3200" b="1" u="sng" dirty="0">
                <a:solidFill>
                  <a:srgbClr val="FF0000"/>
                </a:solidFill>
              </a:rPr>
              <a:t>liquid water can still exist </a:t>
            </a:r>
            <a:r>
              <a:rPr lang="en-US" sz="3200" dirty="0">
                <a:solidFill>
                  <a:schemeClr val="bg1"/>
                </a:solidFill>
              </a:rPr>
              <a:t>under certain conditions. 	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13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Water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rgbClr val="FF0000"/>
                </a:solidFill>
              </a:rPr>
              <a:t>Dissolves</a:t>
            </a:r>
            <a:r>
              <a:rPr lang="en-US" sz="3600" dirty="0">
                <a:solidFill>
                  <a:schemeClr val="bg1"/>
                </a:solidFill>
              </a:rPr>
              <a:t> &amp; </a:t>
            </a:r>
            <a:r>
              <a:rPr lang="en-US" sz="3600" b="1" u="sng" dirty="0">
                <a:solidFill>
                  <a:srgbClr val="FF0000"/>
                </a:solidFill>
              </a:rPr>
              <a:t>transports chemicals</a:t>
            </a:r>
            <a:r>
              <a:rPr lang="en-US" sz="3600" dirty="0">
                <a:solidFill>
                  <a:schemeClr val="bg1"/>
                </a:solidFill>
              </a:rPr>
              <a:t> within and to and from a cell 	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 Water </a:t>
            </a:r>
            <a:r>
              <a:rPr lang="en-US" sz="3600" b="1" u="sng" dirty="0" smtClean="0">
                <a:solidFill>
                  <a:srgbClr val="FF0000"/>
                </a:solidFill>
              </a:rPr>
              <a:t>needs to be </a:t>
            </a:r>
            <a:r>
              <a:rPr lang="en-US" sz="3600" b="1" u="sng" dirty="0">
                <a:solidFill>
                  <a:srgbClr val="FF0000"/>
                </a:solidFill>
              </a:rPr>
              <a:t>regularly </a:t>
            </a:r>
            <a:r>
              <a:rPr lang="en-US" sz="3600" b="1" u="sng" dirty="0" smtClean="0">
                <a:solidFill>
                  <a:srgbClr val="FF0000"/>
                </a:solidFill>
              </a:rPr>
              <a:t>available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Life </a:t>
            </a:r>
            <a:r>
              <a:rPr lang="en-US" sz="3200" dirty="0">
                <a:solidFill>
                  <a:schemeClr val="bg1"/>
                </a:solidFill>
              </a:rPr>
              <a:t>can go dormant between wet periods, but, eventually, water needs to be available </a:t>
            </a: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220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Atmosphere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Traps heat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b="1" u="sng" dirty="0">
                <a:solidFill>
                  <a:srgbClr val="FF0000"/>
                </a:solidFill>
              </a:rPr>
              <a:t>shields</a:t>
            </a:r>
            <a:r>
              <a:rPr lang="en-US" sz="3600" dirty="0">
                <a:solidFill>
                  <a:schemeClr val="bg1"/>
                </a:solidFill>
              </a:rPr>
              <a:t> the surface </a:t>
            </a:r>
            <a:r>
              <a:rPr lang="en-US" sz="3600" b="1" u="sng" dirty="0">
                <a:solidFill>
                  <a:srgbClr val="FF0000"/>
                </a:solidFill>
              </a:rPr>
              <a:t>from harmful</a:t>
            </a:r>
            <a:r>
              <a:rPr lang="en-US" sz="3600" dirty="0">
                <a:solidFill>
                  <a:schemeClr val="bg1"/>
                </a:solidFill>
              </a:rPr>
              <a:t> radiation, and </a:t>
            </a:r>
            <a:r>
              <a:rPr lang="en-US" sz="3600" b="1" u="sng" dirty="0">
                <a:solidFill>
                  <a:srgbClr val="FF0000"/>
                </a:solidFill>
              </a:rPr>
              <a:t>provides chemicals</a:t>
            </a:r>
            <a:r>
              <a:rPr lang="en-US" sz="3600" dirty="0">
                <a:solidFill>
                  <a:schemeClr val="bg1"/>
                </a:solidFill>
              </a:rPr>
              <a:t> needed for life, such as nitrogen and carbon dioxide. 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00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Energy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rgbClr val="FF0000"/>
                </a:solidFill>
              </a:rPr>
              <a:t>Organisms use </a:t>
            </a:r>
            <a:r>
              <a:rPr lang="en-US" sz="3600" dirty="0">
                <a:solidFill>
                  <a:schemeClr val="bg1"/>
                </a:solidFill>
              </a:rPr>
              <a:t>light or chemical </a:t>
            </a:r>
            <a:r>
              <a:rPr lang="en-US" sz="3600" b="1" u="sng" dirty="0">
                <a:solidFill>
                  <a:srgbClr val="FF0000"/>
                </a:solidFill>
              </a:rPr>
              <a:t>energy to run</a:t>
            </a:r>
            <a:r>
              <a:rPr lang="en-US" sz="3600" dirty="0">
                <a:solidFill>
                  <a:schemeClr val="bg1"/>
                </a:solidFill>
              </a:rPr>
              <a:t> their life </a:t>
            </a:r>
            <a:r>
              <a:rPr lang="en-US" sz="3600" b="1" u="sng" dirty="0">
                <a:solidFill>
                  <a:srgbClr val="FF0000"/>
                </a:solidFill>
              </a:rPr>
              <a:t>processes</a:t>
            </a:r>
            <a:r>
              <a:rPr lang="en-US" sz="3600" dirty="0">
                <a:solidFill>
                  <a:schemeClr val="bg1"/>
                </a:solidFill>
              </a:rPr>
              <a:t>. 	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823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Nutrients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Used to </a:t>
            </a:r>
            <a:r>
              <a:rPr lang="en-US" sz="3600" b="1" u="sng" dirty="0">
                <a:solidFill>
                  <a:srgbClr val="FF0000"/>
                </a:solidFill>
              </a:rPr>
              <a:t>build and maintain an organism’s body</a:t>
            </a:r>
            <a:r>
              <a:rPr lang="en-US" sz="3600" b="1" u="sng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r>
              <a:rPr lang="en-US" sz="3900" dirty="0">
                <a:solidFill>
                  <a:schemeClr val="bg1"/>
                </a:solidFill>
              </a:rPr>
              <a:t> All solid planets &amp; moons have the same general chemical makeup, so nutrients are present. Those with a </a:t>
            </a:r>
            <a:r>
              <a:rPr lang="en-US" sz="3900" b="1" u="sng" dirty="0">
                <a:solidFill>
                  <a:srgbClr val="FF0000"/>
                </a:solidFill>
              </a:rPr>
              <a:t>water cycle or volcanic activity</a:t>
            </a:r>
            <a:r>
              <a:rPr lang="en-US" sz="3900" dirty="0">
                <a:solidFill>
                  <a:schemeClr val="bg1"/>
                </a:solidFill>
              </a:rPr>
              <a:t> can transport and replenish the chemicals required by living organisms.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035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The question remains…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What makes planet Earth perfect for being habitable (sustaining life)?</a:t>
            </a:r>
          </a:p>
          <a:p>
            <a:r>
              <a:rPr lang="en-US" sz="4400" dirty="0">
                <a:solidFill>
                  <a:schemeClr val="bg1"/>
                </a:solidFill>
              </a:rPr>
              <a:t>Let’s gather some evidence in order to come up with our conclusion 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647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1star.com/images/starfi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459230"/>
            <a:ext cx="914400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ill Sans Ultra Bold" pitchFamily="34" charset="0"/>
              </a:rPr>
              <a:t>Inner Planets</a:t>
            </a:r>
          </a:p>
          <a:p>
            <a:pPr algn="ctr"/>
            <a:endParaRPr lang="en-US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ill Sans Ultra Bold" pitchFamily="34" charset="0"/>
            </a:endParaRPr>
          </a:p>
          <a:p>
            <a:pPr algn="ctr"/>
            <a:r>
              <a:rPr lang="en-US" sz="7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ill Sans Ultra Bold" pitchFamily="34" charset="0"/>
              </a:rPr>
              <a:t>A.K.A.</a:t>
            </a:r>
            <a:endParaRPr lang="en-US" sz="7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ill Sans Ultra Bold" pitchFamily="34" charset="0"/>
            </a:endParaRPr>
          </a:p>
          <a:p>
            <a:pPr algn="ctr"/>
            <a:endParaRPr lang="en-US" sz="2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ill Sans Ultra Bold" pitchFamily="34" charset="0"/>
            </a:endParaRPr>
          </a:p>
          <a:p>
            <a:pPr algn="ctr"/>
            <a:r>
              <a:rPr lang="en-US" sz="7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ill Sans Ultra Bold" pitchFamily="34" charset="0"/>
              </a:rPr>
              <a:t>Rocky Planets</a:t>
            </a:r>
            <a:endParaRPr lang="en-US" sz="7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ill Sans Ultra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124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</TotalTime>
  <Words>627</Words>
  <Application>Microsoft Office PowerPoint</Application>
  <PresentationFormat>On-screen Show (4:3)</PresentationFormat>
  <Paragraphs>80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Sustaining Life</vt:lpstr>
      <vt:lpstr>What makes a planet habitable?</vt:lpstr>
      <vt:lpstr>Temperature</vt:lpstr>
      <vt:lpstr>Water </vt:lpstr>
      <vt:lpstr>Atmosphere</vt:lpstr>
      <vt:lpstr>Energy</vt:lpstr>
      <vt:lpstr>Nutrients</vt:lpstr>
      <vt:lpstr>The question remains…</vt:lpstr>
      <vt:lpstr>Slide 9</vt:lpstr>
      <vt:lpstr>Slide 10</vt:lpstr>
      <vt:lpstr>Slide 11</vt:lpstr>
      <vt:lpstr>Slide 12</vt:lpstr>
      <vt:lpstr>Slide 13</vt:lpstr>
      <vt:lpstr>Mercury </vt:lpstr>
      <vt:lpstr>Slide 15</vt:lpstr>
      <vt:lpstr>Venus</vt:lpstr>
      <vt:lpstr>Slide 17</vt:lpstr>
      <vt:lpstr>Earth</vt:lpstr>
      <vt:lpstr>Slide 19</vt:lpstr>
      <vt:lpstr>Slide 20</vt:lpstr>
      <vt:lpstr>Mars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</dc:creator>
  <cp:lastModifiedBy>ahawks</cp:lastModifiedBy>
  <cp:revision>129</cp:revision>
  <cp:lastPrinted>2012-02-06T03:33:33Z</cp:lastPrinted>
  <dcterms:created xsi:type="dcterms:W3CDTF">2012-02-05T01:50:50Z</dcterms:created>
  <dcterms:modified xsi:type="dcterms:W3CDTF">2013-12-02T18:27:54Z</dcterms:modified>
</cp:coreProperties>
</file>