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2" r:id="rId2"/>
    <p:sldId id="299" r:id="rId3"/>
    <p:sldId id="281" r:id="rId4"/>
    <p:sldId id="283" r:id="rId5"/>
    <p:sldId id="285" r:id="rId6"/>
    <p:sldId id="286" r:id="rId7"/>
    <p:sldId id="287" r:id="rId8"/>
    <p:sldId id="288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659" autoAdjust="0"/>
  </p:normalViewPr>
  <p:slideViewPr>
    <p:cSldViewPr showGuides="1">
      <p:cViewPr>
        <p:scale>
          <a:sx n="70" d="100"/>
          <a:sy n="70" d="100"/>
        </p:scale>
        <p:origin x="-61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CDEB844-C747-4991-94C6-23B4DF1F9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796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494451-4110-4FAD-9208-FB01ECC3C26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5BCD4-2263-4486-BA3A-A1266EEA6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0F26-55DE-4557-A79F-A5C62023F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174A-CCA4-4E2B-B001-F3554D791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8061-BC0E-4726-AD8F-3023E634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4956A-2895-49BC-8DA6-3096395D2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4A41-F598-404A-8E79-A79BF80E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6BD80-A245-4ED8-A351-86ED74E34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0596-FE80-4E2F-BD9D-058704316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15BA-B43A-41BD-A004-3C2E14F6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7A7CC-DFBA-4C05-8000-1CABE6BCA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5A57-31BF-4FE5-844C-E3B354321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F4C54C9-7561-4F01-A340-26A7F1139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470025"/>
          </a:xfrm>
        </p:spPr>
        <p:txBody>
          <a:bodyPr/>
          <a:lstStyle/>
          <a:p>
            <a:pPr eaLnBrk="1" hangingPunct="1"/>
            <a:r>
              <a:rPr lang="en-US" sz="10000" b="1" dirty="0" smtClean="0"/>
              <a:t>Sound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57400"/>
            <a:ext cx="9144000" cy="762000"/>
          </a:xfrm>
        </p:spPr>
        <p:txBody>
          <a:bodyPr/>
          <a:lstStyle/>
          <a:p>
            <a:pPr eaLnBrk="1" hangingPunct="1"/>
            <a:r>
              <a:rPr lang="en-US" sz="5000" b="1" dirty="0" smtClean="0"/>
              <a:t>How You Hear Sound</a:t>
            </a:r>
          </a:p>
        </p:txBody>
      </p:sp>
      <p:pic>
        <p:nvPicPr>
          <p:cNvPr id="25604" name="Picture 4" descr="j028128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6643" y="3352800"/>
            <a:ext cx="1890713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Hearing Loss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If hearing is damaged, it may cause a difficult time hearing </a:t>
            </a:r>
            <a:r>
              <a:rPr lang="en-US" sz="3600" b="1" u="sng" dirty="0" smtClean="0">
                <a:solidFill>
                  <a:srgbClr val="FF0000"/>
                </a:solidFill>
              </a:rPr>
              <a:t>soft </a:t>
            </a:r>
            <a:r>
              <a:rPr lang="en-US" sz="3600" dirty="0" smtClean="0"/>
              <a:t>sounds or </a:t>
            </a:r>
            <a:r>
              <a:rPr lang="en-US" sz="3600" b="1" u="sng" dirty="0" smtClean="0">
                <a:solidFill>
                  <a:srgbClr val="FF0000"/>
                </a:solidFill>
              </a:rPr>
              <a:t>high</a:t>
            </a:r>
            <a:r>
              <a:rPr lang="en-US" sz="3600" dirty="0" smtClean="0"/>
              <a:t>-pitched sounds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Can be caused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0000"/>
                </a:solidFill>
              </a:rPr>
              <a:t>Injury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0000"/>
                </a:solidFill>
              </a:rPr>
              <a:t>Infection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Exposure to </a:t>
            </a:r>
            <a:r>
              <a:rPr lang="en-US" sz="3200" b="1" u="sng" dirty="0" smtClean="0">
                <a:solidFill>
                  <a:srgbClr val="FF0000"/>
                </a:solidFill>
              </a:rPr>
              <a:t>loud sounds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0000"/>
                </a:solidFill>
              </a:rPr>
              <a:t>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Causes of Hearing Loss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Can occur if the eardrum is </a:t>
            </a:r>
            <a:r>
              <a:rPr lang="en-US" sz="3600" b="1" u="sng" dirty="0" smtClean="0">
                <a:solidFill>
                  <a:srgbClr val="FF0000"/>
                </a:solidFill>
              </a:rPr>
              <a:t>damaged</a:t>
            </a:r>
            <a:r>
              <a:rPr lang="en-US" sz="3600" dirty="0" smtClean="0"/>
              <a:t> or </a:t>
            </a:r>
            <a:r>
              <a:rPr lang="en-US" sz="3600" b="1" u="sng" dirty="0" smtClean="0">
                <a:solidFill>
                  <a:srgbClr val="FF0000"/>
                </a:solidFill>
              </a:rPr>
              <a:t>punctured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u="sng" dirty="0" smtClean="0">
                <a:solidFill>
                  <a:srgbClr val="FF0000"/>
                </a:solidFill>
              </a:rPr>
              <a:t>Infections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can damage the inner ear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Excessive </a:t>
            </a:r>
            <a:r>
              <a:rPr lang="en-US" sz="3600" b="1" u="sng" dirty="0" smtClean="0">
                <a:solidFill>
                  <a:srgbClr val="FF0000"/>
                </a:solidFill>
              </a:rPr>
              <a:t>loud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music can </a:t>
            </a:r>
            <a:r>
              <a:rPr lang="en-US" sz="3600" b="1" u="sng" dirty="0" smtClean="0">
                <a:solidFill>
                  <a:srgbClr val="FF0000"/>
                </a:solidFill>
              </a:rPr>
              <a:t>damage</a:t>
            </a:r>
            <a:r>
              <a:rPr lang="en-US" sz="3600" dirty="0" smtClean="0"/>
              <a:t> hair cells so </a:t>
            </a:r>
            <a:r>
              <a:rPr lang="en-US" sz="3600" b="1" u="sng" dirty="0" smtClean="0">
                <a:solidFill>
                  <a:srgbClr val="FF0000"/>
                </a:solidFill>
              </a:rPr>
              <a:t>signals</a:t>
            </a:r>
            <a:r>
              <a:rPr lang="en-US" sz="3600" dirty="0" smtClean="0"/>
              <a:t> can no longer be sent to the brain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With age, some hair cells </a:t>
            </a:r>
            <a:r>
              <a:rPr lang="en-US" sz="3600" b="1" u="sng" dirty="0" smtClean="0">
                <a:solidFill>
                  <a:srgbClr val="FF0000"/>
                </a:solidFill>
              </a:rPr>
              <a:t>die</a:t>
            </a:r>
            <a:r>
              <a:rPr lang="en-US" sz="3600" dirty="0" smtClean="0"/>
              <a:t> in the cochlea and are never </a:t>
            </a:r>
            <a:r>
              <a:rPr lang="en-US" sz="3600" b="1" u="sng" dirty="0" smtClean="0">
                <a:solidFill>
                  <a:srgbClr val="FF0000"/>
                </a:solidFill>
              </a:rPr>
              <a:t>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3600" dirty="0" smtClean="0"/>
              <a:t>Sound is </a:t>
            </a:r>
            <a:r>
              <a:rPr lang="en-US" sz="3600" b="1" u="sng" dirty="0" smtClean="0">
                <a:solidFill>
                  <a:srgbClr val="FF0000"/>
                </a:solidFill>
              </a:rPr>
              <a:t>Longitudinal</a:t>
            </a:r>
            <a:r>
              <a:rPr lang="en-US" sz="3600" dirty="0" smtClean="0"/>
              <a:t> waves that travel through a </a:t>
            </a:r>
            <a:r>
              <a:rPr lang="en-US" sz="3600" b="1" u="sng" dirty="0" smtClean="0">
                <a:solidFill>
                  <a:srgbClr val="FF0000"/>
                </a:solidFill>
              </a:rPr>
              <a:t>medium</a:t>
            </a:r>
            <a:r>
              <a:rPr lang="en-US" sz="3600" dirty="0" smtClean="0"/>
              <a:t> &amp; can be </a:t>
            </a:r>
            <a:r>
              <a:rPr lang="en-US" sz="3600" b="1" u="sng" dirty="0" smtClean="0">
                <a:solidFill>
                  <a:srgbClr val="FF0000"/>
                </a:solidFill>
              </a:rPr>
              <a:t>heard</a:t>
            </a:r>
            <a:r>
              <a:rPr lang="en-US" sz="3600" dirty="0" smtClean="0"/>
              <a:t> when they reach a person’s or animal’s </a:t>
            </a:r>
            <a:r>
              <a:rPr lang="en-US" sz="3600" b="1" u="sng" dirty="0" smtClean="0">
                <a:solidFill>
                  <a:srgbClr val="FF0000"/>
                </a:solidFill>
              </a:rPr>
              <a:t>ear</a:t>
            </a:r>
          </a:p>
          <a:p>
            <a:pPr lvl="1"/>
            <a:r>
              <a:rPr lang="en-US" sz="3200" dirty="0" smtClean="0"/>
              <a:t>Also called </a:t>
            </a:r>
            <a:r>
              <a:rPr lang="en-US" sz="3200" b="1" u="sng" dirty="0" smtClean="0">
                <a:solidFill>
                  <a:srgbClr val="FF0000"/>
                </a:solidFill>
              </a:rPr>
              <a:t>sound waves</a:t>
            </a:r>
          </a:p>
          <a:p>
            <a:pPr lvl="1"/>
            <a:endParaRPr lang="en-US" sz="3200" dirty="0" smtClean="0"/>
          </a:p>
          <a:p>
            <a:r>
              <a:rPr lang="en-US" sz="3600" b="1" dirty="0" smtClean="0"/>
              <a:t>Remember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Decibels</a:t>
            </a:r>
            <a:r>
              <a:rPr lang="en-US" sz="3200" dirty="0" smtClean="0"/>
              <a:t> measures </a:t>
            </a:r>
            <a:r>
              <a:rPr lang="en-US" sz="3200" b="1" u="sng" dirty="0" smtClean="0">
                <a:solidFill>
                  <a:srgbClr val="FF0000"/>
                </a:solidFill>
              </a:rPr>
              <a:t>amplitude </a:t>
            </a:r>
            <a:r>
              <a:rPr lang="en-US" sz="3200" dirty="0" smtClean="0"/>
              <a:t>(volume/loudness of sound)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Hertz</a:t>
            </a:r>
            <a:r>
              <a:rPr lang="en-US" sz="3200" dirty="0" smtClean="0"/>
              <a:t> measures </a:t>
            </a:r>
            <a:r>
              <a:rPr lang="en-US" sz="3200" b="1" u="sng" dirty="0" smtClean="0">
                <a:solidFill>
                  <a:srgbClr val="FF0000"/>
                </a:solidFill>
              </a:rPr>
              <a:t>frequency </a:t>
            </a:r>
            <a:r>
              <a:rPr lang="en-US" sz="3200" dirty="0" smtClean="0"/>
              <a:t>(pitch of sound)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 smtClean="0"/>
              <a:t>How Does It Work???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You are sound asleep.  Suddenly, your alarm goes off and you jump awake.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How does your brain receive this information?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Function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562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ears gather </a:t>
            </a:r>
            <a:r>
              <a:rPr lang="en-US" sz="3600" b="1" u="sng" dirty="0" smtClean="0">
                <a:solidFill>
                  <a:srgbClr val="FF0000"/>
                </a:solidFill>
              </a:rPr>
              <a:t>sound waves</a:t>
            </a:r>
            <a:r>
              <a:rPr lang="en-US" sz="3600" dirty="0" smtClean="0"/>
              <a:t> &amp; send information about sound to your </a:t>
            </a:r>
            <a:r>
              <a:rPr lang="en-US" sz="3600" b="1" u="sng" dirty="0" smtClean="0">
                <a:solidFill>
                  <a:srgbClr val="FF0000"/>
                </a:solidFill>
              </a:rPr>
              <a:t>brain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Three main sections all with different functions</a:t>
            </a:r>
          </a:p>
          <a:p>
            <a:pPr lvl="1" eaLnBrk="1" hangingPunct="1"/>
            <a:r>
              <a:rPr lang="en-US" sz="3200" b="1" u="sng" dirty="0" smtClean="0">
                <a:solidFill>
                  <a:srgbClr val="FF0000"/>
                </a:solidFill>
              </a:rPr>
              <a:t>Outer Ear</a:t>
            </a:r>
          </a:p>
          <a:p>
            <a:pPr lvl="1" eaLnBrk="1" hangingPunct="1"/>
            <a:r>
              <a:rPr lang="en-US" sz="3200" b="1" u="sng" dirty="0" smtClean="0">
                <a:solidFill>
                  <a:srgbClr val="FF0000"/>
                </a:solidFill>
              </a:rPr>
              <a:t>Middle Ear</a:t>
            </a:r>
          </a:p>
          <a:p>
            <a:pPr lvl="1" eaLnBrk="1" hangingPunct="1"/>
            <a:r>
              <a:rPr lang="en-US" sz="3200" b="1" u="sng" dirty="0" smtClean="0">
                <a:solidFill>
                  <a:srgbClr val="FF0000"/>
                </a:solidFill>
              </a:rPr>
              <a:t>Inner 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Outer Ear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The part of the ear you </a:t>
            </a:r>
            <a:r>
              <a:rPr lang="en-US" b="1" u="sng" dirty="0" smtClean="0">
                <a:solidFill>
                  <a:srgbClr val="FF0000"/>
                </a:solidFill>
              </a:rPr>
              <a:t>see</a:t>
            </a:r>
          </a:p>
          <a:p>
            <a:pPr eaLnBrk="1" hangingPunct="1"/>
            <a:r>
              <a:rPr lang="en-US" dirty="0" smtClean="0"/>
              <a:t>It acts like a </a:t>
            </a:r>
            <a:r>
              <a:rPr lang="en-US" b="1" u="sng" dirty="0" smtClean="0">
                <a:solidFill>
                  <a:srgbClr val="FF0000"/>
                </a:solidFill>
              </a:rPr>
              <a:t>funnel</a:t>
            </a:r>
            <a:r>
              <a:rPr lang="en-US" dirty="0" smtClean="0"/>
              <a:t>, collecting sound waves &amp; directing them into the narrow region called </a:t>
            </a:r>
            <a:r>
              <a:rPr lang="en-US" b="1" u="sng" dirty="0" smtClean="0">
                <a:solidFill>
                  <a:srgbClr val="FF0000"/>
                </a:solidFill>
              </a:rPr>
              <a:t>ear canal</a:t>
            </a:r>
          </a:p>
          <a:p>
            <a:pPr eaLnBrk="1" hangingPunct="1"/>
            <a:r>
              <a:rPr lang="en-US" dirty="0" smtClean="0"/>
              <a:t>Only a few cm long and ends at the </a:t>
            </a:r>
            <a:r>
              <a:rPr lang="en-US" b="1" u="sng" dirty="0" smtClean="0">
                <a:solidFill>
                  <a:srgbClr val="FF0000"/>
                </a:solidFill>
              </a:rPr>
              <a:t>eardrum</a:t>
            </a:r>
          </a:p>
          <a:p>
            <a:pPr eaLnBrk="1" hangingPunct="1"/>
            <a:r>
              <a:rPr lang="en-US" b="1" u="sng" dirty="0" smtClean="0"/>
              <a:t>Eardrum</a:t>
            </a:r>
            <a:r>
              <a:rPr lang="en-US" dirty="0" smtClean="0"/>
              <a:t> – small, tightly stretched, </a:t>
            </a:r>
            <a:r>
              <a:rPr lang="en-US" b="1" u="sng" dirty="0" smtClean="0">
                <a:solidFill>
                  <a:srgbClr val="FF0000"/>
                </a:solidFill>
              </a:rPr>
              <a:t>drum-like </a:t>
            </a:r>
            <a:r>
              <a:rPr lang="en-US" dirty="0" smtClean="0"/>
              <a:t>membrane</a:t>
            </a:r>
          </a:p>
          <a:p>
            <a:pPr eaLnBrk="1" hangingPunct="1"/>
            <a:r>
              <a:rPr lang="en-US" dirty="0" smtClean="0"/>
              <a:t>Sound waves make the eardrum </a:t>
            </a:r>
            <a:r>
              <a:rPr lang="en-US" b="1" u="sng" dirty="0" smtClean="0">
                <a:solidFill>
                  <a:srgbClr val="FF0000"/>
                </a:solidFill>
              </a:rPr>
              <a:t>vibrate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Middle Ear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Located behind the eardrum</a:t>
            </a:r>
          </a:p>
          <a:p>
            <a:pPr eaLnBrk="1" hangingPunct="1"/>
            <a:r>
              <a:rPr lang="en-US" sz="4000" b="1" u="sng" dirty="0" smtClean="0"/>
              <a:t>HAS</a:t>
            </a:r>
            <a:r>
              <a:rPr lang="en-US" sz="3600" dirty="0" smtClean="0"/>
              <a:t> 3 smallest </a:t>
            </a:r>
            <a:r>
              <a:rPr lang="en-US" sz="3600" b="1" u="sng" dirty="0" smtClean="0">
                <a:solidFill>
                  <a:srgbClr val="FF0000"/>
                </a:solidFill>
              </a:rPr>
              <a:t>bones</a:t>
            </a:r>
            <a:r>
              <a:rPr lang="en-US" sz="3600" dirty="0" smtClean="0"/>
              <a:t> in the body</a:t>
            </a:r>
          </a:p>
          <a:p>
            <a:pPr lvl="1" eaLnBrk="1" hangingPunct="1"/>
            <a:r>
              <a:rPr lang="en-US" sz="3600" b="1" u="sng" dirty="0" smtClean="0">
                <a:solidFill>
                  <a:srgbClr val="FF0000"/>
                </a:solidFill>
              </a:rPr>
              <a:t>H</a:t>
            </a:r>
            <a:r>
              <a:rPr lang="en-US" sz="3200" b="1" u="sng" dirty="0" smtClean="0">
                <a:solidFill>
                  <a:srgbClr val="FF0000"/>
                </a:solidFill>
              </a:rPr>
              <a:t>ammer, </a:t>
            </a:r>
            <a:r>
              <a:rPr lang="en-US" sz="3600" b="1" u="sng" dirty="0" smtClean="0">
                <a:solidFill>
                  <a:srgbClr val="FF0000"/>
                </a:solidFill>
              </a:rPr>
              <a:t>A</a:t>
            </a:r>
            <a:r>
              <a:rPr lang="en-US" sz="3200" b="1" u="sng" dirty="0" smtClean="0">
                <a:solidFill>
                  <a:srgbClr val="FF0000"/>
                </a:solidFill>
              </a:rPr>
              <a:t>nvil, </a:t>
            </a:r>
            <a:r>
              <a:rPr lang="en-US" sz="3600" b="1" u="sng" dirty="0" smtClean="0">
                <a:solidFill>
                  <a:srgbClr val="FF0000"/>
                </a:solidFill>
              </a:rPr>
              <a:t>S</a:t>
            </a:r>
            <a:r>
              <a:rPr lang="en-US" sz="3200" b="1" u="sng" dirty="0" smtClean="0">
                <a:solidFill>
                  <a:srgbClr val="FF0000"/>
                </a:solidFill>
              </a:rPr>
              <a:t>tirrup</a:t>
            </a:r>
          </a:p>
          <a:p>
            <a:pPr eaLnBrk="1" hangingPunct="1"/>
            <a:r>
              <a:rPr lang="en-US" sz="3600" dirty="0" smtClean="0"/>
              <a:t>The hammer is attached to the eardrum</a:t>
            </a:r>
          </a:p>
          <a:p>
            <a:pPr eaLnBrk="1" hangingPunct="1"/>
            <a:r>
              <a:rPr lang="en-US" sz="3600" dirty="0" smtClean="0"/>
              <a:t>When the </a:t>
            </a:r>
            <a:r>
              <a:rPr lang="en-US" sz="3600" b="1" u="sng" dirty="0" smtClean="0">
                <a:solidFill>
                  <a:srgbClr val="FF0000"/>
                </a:solidFill>
              </a:rPr>
              <a:t>eardrum</a:t>
            </a:r>
            <a:r>
              <a:rPr lang="en-US" sz="3600" dirty="0" smtClean="0"/>
              <a:t> vibrates, </a:t>
            </a:r>
            <a:r>
              <a:rPr lang="en-US" sz="3600" b="1" u="sng" dirty="0" smtClean="0">
                <a:solidFill>
                  <a:srgbClr val="FF0000"/>
                </a:solidFill>
              </a:rPr>
              <a:t>hammer </a:t>
            </a:r>
            <a:r>
              <a:rPr lang="en-US" sz="3600" dirty="0" smtClean="0"/>
              <a:t>does too</a:t>
            </a:r>
          </a:p>
          <a:p>
            <a:pPr eaLnBrk="1" hangingPunct="1"/>
            <a:r>
              <a:rPr lang="en-US" sz="3600" dirty="0" smtClean="0"/>
              <a:t>Transmits vibrations first to </a:t>
            </a:r>
            <a:r>
              <a:rPr lang="en-US" sz="3600" b="1" u="sng" dirty="0" smtClean="0">
                <a:solidFill>
                  <a:srgbClr val="FF0000"/>
                </a:solidFill>
              </a:rPr>
              <a:t>anvil</a:t>
            </a:r>
            <a:r>
              <a:rPr lang="en-US" sz="3600" dirty="0" smtClean="0"/>
              <a:t> then </a:t>
            </a:r>
            <a:r>
              <a:rPr lang="en-US" sz="3600" b="1" u="sng" dirty="0" smtClean="0">
                <a:solidFill>
                  <a:srgbClr val="FF0000"/>
                </a:solidFill>
              </a:rPr>
              <a:t>stirrup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Inner Ear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There is a membrane that </a:t>
            </a:r>
            <a:r>
              <a:rPr lang="en-US" sz="3600" b="1" u="sng" dirty="0" smtClean="0">
                <a:solidFill>
                  <a:srgbClr val="FF0000"/>
                </a:solidFill>
              </a:rPr>
              <a:t>separates</a:t>
            </a:r>
            <a:r>
              <a:rPr lang="en-US" sz="3600" dirty="0" smtClean="0"/>
              <a:t> the middle ear from inner ear</a:t>
            </a:r>
          </a:p>
          <a:p>
            <a:pPr eaLnBrk="1" hangingPunct="1"/>
            <a:r>
              <a:rPr lang="en-US" sz="3600" dirty="0" smtClean="0"/>
              <a:t>When the stirrup vibrates against the membrane, vibrations pass into the </a:t>
            </a:r>
            <a:r>
              <a:rPr lang="en-US" sz="3600" b="1" u="sng" dirty="0" smtClean="0">
                <a:solidFill>
                  <a:srgbClr val="FF0000"/>
                </a:solidFill>
              </a:rPr>
              <a:t>cochlea</a:t>
            </a:r>
          </a:p>
          <a:p>
            <a:pPr eaLnBrk="1" hangingPunct="1"/>
            <a:r>
              <a:rPr lang="en-US" sz="3600" b="1" u="sng" dirty="0" smtClean="0">
                <a:solidFill>
                  <a:srgbClr val="FF0000"/>
                </a:solidFill>
              </a:rPr>
              <a:t>cochlea </a:t>
            </a:r>
            <a:r>
              <a:rPr lang="en-US" sz="3600" dirty="0" smtClean="0"/>
              <a:t>is a fluid filled cavity shaped like a </a:t>
            </a:r>
            <a:r>
              <a:rPr lang="en-US" sz="3600" b="1" u="sng" dirty="0" smtClean="0">
                <a:solidFill>
                  <a:srgbClr val="FF0000"/>
                </a:solidFill>
              </a:rPr>
              <a:t>snail </a:t>
            </a:r>
            <a:r>
              <a:rPr lang="en-US" sz="3600" dirty="0" smtClean="0"/>
              <a:t>shell</a:t>
            </a:r>
          </a:p>
          <a:p>
            <a:pPr eaLnBrk="1" hangingPunct="1"/>
            <a:r>
              <a:rPr lang="en-US" sz="3600" dirty="0" smtClean="0"/>
              <a:t>Contains more than 10,000 tiny </a:t>
            </a:r>
            <a:r>
              <a:rPr lang="en-US" sz="3600" b="1" u="sng" dirty="0" smtClean="0">
                <a:solidFill>
                  <a:srgbClr val="FF0000"/>
                </a:solidFill>
              </a:rPr>
              <a:t>hair</a:t>
            </a:r>
            <a:r>
              <a:rPr lang="en-US" sz="3600" dirty="0" smtClean="0"/>
              <a:t>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Inner Ear Cont.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 eaLnBrk="1" hangingPunct="1"/>
            <a:r>
              <a:rPr lang="en-US" sz="3200" dirty="0" smtClean="0"/>
              <a:t>Hair like projections float in a </a:t>
            </a:r>
            <a:r>
              <a:rPr lang="en-US" sz="3200" b="1" u="sng" dirty="0" smtClean="0">
                <a:solidFill>
                  <a:srgbClr val="FF0000"/>
                </a:solidFill>
              </a:rPr>
              <a:t>fluid</a:t>
            </a:r>
            <a:r>
              <a:rPr lang="en-US" sz="3200" dirty="0" smtClean="0"/>
              <a:t> in the cochlea</a:t>
            </a:r>
          </a:p>
          <a:p>
            <a:pPr lvl="1" eaLnBrk="1" hangingPunct="1"/>
            <a:r>
              <a:rPr lang="en-US" sz="3200" dirty="0" smtClean="0"/>
              <a:t>When vibrations move through the fluid, hair cells </a:t>
            </a:r>
            <a:r>
              <a:rPr lang="en-US" sz="3200" b="1" u="sng" dirty="0" smtClean="0">
                <a:solidFill>
                  <a:srgbClr val="FF0000"/>
                </a:solidFill>
              </a:rPr>
              <a:t>move</a:t>
            </a:r>
            <a:r>
              <a:rPr lang="en-US" sz="3200" dirty="0" smtClean="0"/>
              <a:t>, causing messages to be sent to the brain through the </a:t>
            </a:r>
            <a:r>
              <a:rPr lang="en-US" sz="3200" b="1" u="sng" dirty="0" smtClean="0">
                <a:solidFill>
                  <a:srgbClr val="FF0000"/>
                </a:solidFill>
              </a:rPr>
              <a:t>auditory</a:t>
            </a:r>
            <a:r>
              <a:rPr lang="en-US" sz="3200" dirty="0" smtClean="0"/>
              <a:t> nerve</a:t>
            </a:r>
          </a:p>
          <a:p>
            <a:pPr eaLnBrk="1" hangingPunct="1"/>
            <a:r>
              <a:rPr lang="en-US" sz="3600" dirty="0" smtClean="0"/>
              <a:t>The brain then processes messages and tells you what you heard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ound_O55_Ear-ntxt_sx6494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686800" cy="63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43000" y="23813"/>
            <a:ext cx="3057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0">
                <a:solidFill>
                  <a:schemeClr val="bg1"/>
                </a:solidFill>
                <a:ea typeface="ＭＳ Ｐゴシック" charset="-128"/>
              </a:rPr>
              <a:t>- How You Hear Sound</a:t>
            </a:r>
          </a:p>
        </p:txBody>
      </p:sp>
      <p:pic>
        <p:nvPicPr>
          <p:cNvPr id="55300" name="Picture 4" descr="Sound_O55_Ear-text1_sx6494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291138"/>
            <a:ext cx="15240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Sound_O55_Ear-text2_sx6494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464175"/>
            <a:ext cx="2133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 descr="Sound_O55_Ear-text3_sx6494b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1831975"/>
            <a:ext cx="16764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4555</TotalTime>
  <Words>380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Sound</vt:lpstr>
      <vt:lpstr>What is Sound?</vt:lpstr>
      <vt:lpstr>How Does It Work???</vt:lpstr>
      <vt:lpstr>Function</vt:lpstr>
      <vt:lpstr>Outer Ear</vt:lpstr>
      <vt:lpstr>Middle Ear</vt:lpstr>
      <vt:lpstr>Inner Ear</vt:lpstr>
      <vt:lpstr>Inner Ear Cont.</vt:lpstr>
      <vt:lpstr>Slide 9</vt:lpstr>
      <vt:lpstr>Hearing Loss</vt:lpstr>
      <vt:lpstr>Causes of Hearing Loss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Angela Hawks</dc:creator>
  <cp:lastModifiedBy>ahawks</cp:lastModifiedBy>
  <cp:revision>68</cp:revision>
  <dcterms:created xsi:type="dcterms:W3CDTF">2010-01-01T06:29:57Z</dcterms:created>
  <dcterms:modified xsi:type="dcterms:W3CDTF">2014-12-16T19:18:57Z</dcterms:modified>
</cp:coreProperties>
</file>