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Lab - Elodea &amp; </a:t>
            </a:r>
            <a:r>
              <a:rPr lang="en-US" dirty="0" err="1" smtClean="0"/>
              <a:t>Bromothymol</a:t>
            </a:r>
            <a:r>
              <a:rPr lang="en-US" dirty="0" smtClean="0"/>
              <a:t> Blue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Lab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this lab, we will investigate the process of photosynthesis.   </a:t>
            </a:r>
          </a:p>
          <a:p>
            <a:r>
              <a:rPr lang="en-US" dirty="0" smtClean="0"/>
              <a:t>We will learn how the amount of light affects photosynthesis. </a:t>
            </a:r>
          </a:p>
          <a:p>
            <a:r>
              <a:rPr lang="en-US" dirty="0" smtClean="0"/>
              <a:t>To do this, we will use:</a:t>
            </a:r>
          </a:p>
          <a:p>
            <a:pPr lvl="1"/>
            <a:r>
              <a:rPr lang="en-US" sz="3100" dirty="0" smtClean="0"/>
              <a:t>An </a:t>
            </a:r>
            <a:r>
              <a:rPr lang="en-US" sz="3100" b="1" dirty="0" smtClean="0"/>
              <a:t>Elodea plant</a:t>
            </a:r>
            <a:r>
              <a:rPr lang="en-US" sz="3100" dirty="0" smtClean="0"/>
              <a:t>, </a:t>
            </a:r>
          </a:p>
          <a:p>
            <a:pPr lvl="1"/>
            <a:r>
              <a:rPr lang="en-US" sz="3100" dirty="0" smtClean="0"/>
              <a:t>The chemical </a:t>
            </a:r>
            <a:r>
              <a:rPr lang="en-US" sz="3100" b="1" dirty="0" err="1" smtClean="0"/>
              <a:t>Bromothymol</a:t>
            </a:r>
            <a:r>
              <a:rPr lang="en-US" sz="3100" b="1" dirty="0" smtClean="0"/>
              <a:t> Blue</a:t>
            </a:r>
          </a:p>
          <a:p>
            <a:r>
              <a:rPr lang="en-US" b="1" dirty="0" err="1" smtClean="0"/>
              <a:t>Bromothymol</a:t>
            </a:r>
            <a:r>
              <a:rPr lang="en-US" b="1" dirty="0" smtClean="0"/>
              <a:t> Blue </a:t>
            </a:r>
            <a:r>
              <a:rPr lang="en-US" dirty="0" smtClean="0"/>
              <a:t>acts as an indicator to show if photosynthesis is occurring.  </a:t>
            </a:r>
            <a:r>
              <a:rPr lang="en-US" dirty="0" err="1" smtClean="0"/>
              <a:t>Bromothymol</a:t>
            </a:r>
            <a:r>
              <a:rPr lang="en-US" dirty="0" smtClean="0"/>
              <a:t> Blue works because it is able to detect the presence of </a:t>
            </a:r>
            <a:r>
              <a:rPr lang="en-US" b="1" dirty="0" smtClean="0"/>
              <a:t>CO2 </a:t>
            </a:r>
            <a:r>
              <a:rPr lang="en-US" dirty="0" smtClean="0"/>
              <a:t>(needed for photosynthesis) and </a:t>
            </a:r>
            <a:r>
              <a:rPr lang="en-US" b="1" dirty="0" smtClean="0"/>
              <a:t>O2 </a:t>
            </a:r>
            <a:r>
              <a:rPr lang="en-US" dirty="0" smtClean="0"/>
              <a:t>(released during photosynthesis) in solution.</a:t>
            </a:r>
          </a:p>
          <a:p>
            <a:pPr lvl="1"/>
            <a:r>
              <a:rPr lang="en-US" dirty="0" err="1" smtClean="0"/>
              <a:t>Bromothymol</a:t>
            </a:r>
            <a:r>
              <a:rPr lang="en-US" dirty="0" smtClean="0"/>
              <a:t> blue + CO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green color</a:t>
            </a:r>
            <a:endParaRPr lang="en-US" dirty="0" smtClean="0"/>
          </a:p>
          <a:p>
            <a:pPr lvl="1"/>
            <a:r>
              <a:rPr lang="en-US" dirty="0" err="1" smtClean="0"/>
              <a:t>Bromothymol</a:t>
            </a:r>
            <a:r>
              <a:rPr lang="en-US" dirty="0" smtClean="0"/>
              <a:t> blue + O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blue color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600" dirty="0" smtClean="0"/>
              <a:t>Write the equation for photosynthesis .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Write a hypothesis in an “</a:t>
            </a:r>
            <a:r>
              <a:rPr lang="en-US" sz="3600" dirty="0" err="1" smtClean="0"/>
              <a:t>If_____then</a:t>
            </a:r>
            <a:r>
              <a:rPr lang="en-US" sz="3600" dirty="0" smtClean="0"/>
              <a:t>____” format. </a:t>
            </a:r>
          </a:p>
          <a:p>
            <a:pPr marL="914400" lvl="1" indent="-514350"/>
            <a:r>
              <a:rPr lang="en-US" i="1" dirty="0" smtClean="0"/>
              <a:t>You will need to relate this to what happens to water that has CO</a:t>
            </a:r>
            <a:r>
              <a:rPr lang="en-US" i="1" baseline="-25000" dirty="0" smtClean="0"/>
              <a:t>2</a:t>
            </a:r>
            <a:r>
              <a:rPr lang="en-US" i="1" dirty="0" smtClean="0"/>
              <a:t> in it and what could happen when a plant is added.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Now read the class set of instructions.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lab sheet…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Class set </a:t>
            </a:r>
            <a:r>
              <a:rPr lang="en-US" sz="3600" dirty="0" smtClean="0"/>
              <a:t>of Elodea &amp; </a:t>
            </a:r>
            <a:r>
              <a:rPr lang="en-US" sz="3600" dirty="0" err="1" smtClean="0"/>
              <a:t>Bromothymol</a:t>
            </a:r>
            <a:r>
              <a:rPr lang="en-US" sz="3600" dirty="0" smtClean="0"/>
              <a:t> Blue Lab  DEMO Instructions…read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fontScale="25000" lnSpcReduction="20000"/>
          </a:bodyPr>
          <a:lstStyle/>
          <a:p>
            <a:pPr marL="742950" indent="-742950">
              <a:buNone/>
            </a:pPr>
            <a:r>
              <a:rPr lang="en-US" sz="8000" b="1" dirty="0" smtClean="0"/>
              <a:t>1. Pour </a:t>
            </a:r>
            <a:r>
              <a:rPr lang="en-US" sz="8000" dirty="0" smtClean="0"/>
              <a:t>75 </a:t>
            </a:r>
            <a:r>
              <a:rPr lang="en-US" sz="8000" dirty="0" err="1" smtClean="0"/>
              <a:t>mL</a:t>
            </a:r>
            <a:r>
              <a:rPr lang="en-US" sz="8000" dirty="0" smtClean="0"/>
              <a:t> of water into a plastic cup.</a:t>
            </a:r>
          </a:p>
          <a:p>
            <a:pPr>
              <a:buNone/>
            </a:pPr>
            <a:r>
              <a:rPr lang="en-US" sz="8000" b="1" dirty="0" smtClean="0"/>
              <a:t>2. Add </a:t>
            </a:r>
            <a:r>
              <a:rPr lang="en-US" sz="8000" dirty="0" smtClean="0"/>
              <a:t>2 </a:t>
            </a:r>
            <a:r>
              <a:rPr lang="en-US" sz="8000" dirty="0" err="1" smtClean="0"/>
              <a:t>mL</a:t>
            </a:r>
            <a:r>
              <a:rPr lang="en-US" sz="8000" dirty="0" smtClean="0"/>
              <a:t> of </a:t>
            </a:r>
            <a:r>
              <a:rPr lang="en-US" sz="8000" dirty="0" err="1" smtClean="0"/>
              <a:t>bromothymol</a:t>
            </a:r>
            <a:r>
              <a:rPr lang="en-US" sz="8000" dirty="0" smtClean="0"/>
              <a:t> blue to the water. It should be a blue solution.</a:t>
            </a:r>
          </a:p>
          <a:p>
            <a:pPr>
              <a:buNone/>
            </a:pPr>
            <a:r>
              <a:rPr lang="en-US" sz="8000" b="1" dirty="0" smtClean="0"/>
              <a:t>3.</a:t>
            </a:r>
            <a:r>
              <a:rPr lang="en-US" sz="8000" dirty="0" smtClean="0"/>
              <a:t> </a:t>
            </a:r>
            <a:r>
              <a:rPr lang="en-US" sz="8000" b="1" dirty="0" smtClean="0"/>
              <a:t>GENTLY</a:t>
            </a:r>
            <a:r>
              <a:rPr lang="en-US" sz="8000" dirty="0" smtClean="0"/>
              <a:t> blow into the solution causing it to bubble for approximately 1 minute. Use a straw.  The solution should turn green.</a:t>
            </a:r>
          </a:p>
          <a:p>
            <a:pPr>
              <a:buNone/>
            </a:pPr>
            <a:r>
              <a:rPr lang="en-US" sz="8000" b="1" dirty="0" smtClean="0"/>
              <a:t>4.</a:t>
            </a:r>
            <a:r>
              <a:rPr lang="en-US" sz="8000" dirty="0" smtClean="0"/>
              <a:t> </a:t>
            </a:r>
            <a:r>
              <a:rPr lang="en-US" sz="8000" b="1" dirty="0" smtClean="0"/>
              <a:t>Label</a:t>
            </a:r>
            <a:r>
              <a:rPr lang="en-US" sz="8000" dirty="0" smtClean="0"/>
              <a:t> 3 clear containers marked: 1, 2, &amp; 3</a:t>
            </a:r>
          </a:p>
          <a:p>
            <a:pPr lvl="1">
              <a:buNone/>
            </a:pPr>
            <a:r>
              <a:rPr lang="en-US" sz="7600" dirty="0" smtClean="0"/>
              <a:t>• Container 1 will be the control (no Elodea)</a:t>
            </a:r>
          </a:p>
          <a:p>
            <a:pPr lvl="1">
              <a:buNone/>
            </a:pPr>
            <a:r>
              <a:rPr lang="en-US" sz="7600" dirty="0" smtClean="0"/>
              <a:t>• Container 2 will be the Elodea in the dark</a:t>
            </a:r>
          </a:p>
          <a:p>
            <a:pPr lvl="1">
              <a:buNone/>
            </a:pPr>
            <a:r>
              <a:rPr lang="en-US" sz="7600" dirty="0" smtClean="0"/>
              <a:t>• Container 3 will be the Elodea in the light</a:t>
            </a:r>
          </a:p>
          <a:p>
            <a:pPr>
              <a:buNone/>
            </a:pPr>
            <a:r>
              <a:rPr lang="en-US" sz="8000" b="1" dirty="0" smtClean="0"/>
              <a:t>5. Pour</a:t>
            </a:r>
            <a:r>
              <a:rPr lang="en-US" sz="8000" dirty="0" smtClean="0"/>
              <a:t> 25 </a:t>
            </a:r>
            <a:r>
              <a:rPr lang="en-US" sz="8000" dirty="0" err="1" smtClean="0"/>
              <a:t>mL</a:t>
            </a:r>
            <a:r>
              <a:rPr lang="en-US" sz="8000" dirty="0" smtClean="0"/>
              <a:t> of the solution into each of the three containers.</a:t>
            </a:r>
          </a:p>
          <a:p>
            <a:pPr>
              <a:buNone/>
            </a:pPr>
            <a:r>
              <a:rPr lang="en-US" sz="8000" b="1" dirty="0" smtClean="0"/>
              <a:t>6. Cover container 1 </a:t>
            </a:r>
            <a:r>
              <a:rPr lang="en-US" sz="8000" dirty="0" smtClean="0"/>
              <a:t>with plastic wrap (there is no Elodea in container 1), cover completely with tin foil and place it in a safe location near a light source.</a:t>
            </a:r>
          </a:p>
          <a:p>
            <a:pPr>
              <a:buNone/>
            </a:pPr>
            <a:r>
              <a:rPr lang="en-US" sz="8000" b="1" dirty="0" smtClean="0"/>
              <a:t>7. Add a 7 cm piece of Elodea to container 2</a:t>
            </a:r>
            <a:r>
              <a:rPr lang="en-US" sz="8000" dirty="0" smtClean="0"/>
              <a:t>. Using the straw, GENTLY push the Elodea to the bottom of the test tube. Then cover container 2 with plastic wrap and then cover the whole container with tinfoil and place it in a safe location that is completely dark.</a:t>
            </a:r>
          </a:p>
          <a:p>
            <a:pPr>
              <a:buNone/>
            </a:pPr>
            <a:r>
              <a:rPr lang="en-US" sz="8000" b="1" dirty="0" smtClean="0"/>
              <a:t>8. Add a 7 cm piece of Elodea to container 3</a:t>
            </a:r>
            <a:r>
              <a:rPr lang="en-US" sz="8000" dirty="0" smtClean="0"/>
              <a:t>. Using your straw, GENTLY push the Elodea to the bottom of the test tube. Cover the container with plastic wrap. Then place it in a safe location near a light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your lab sheet for #3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3600" dirty="0" smtClean="0"/>
              <a:t>Predict what color container 1 will be after the experiment. __________________</a:t>
            </a:r>
          </a:p>
          <a:p>
            <a:pPr marL="514350" indent="-514350"/>
            <a:r>
              <a:rPr lang="en-US" sz="3600" dirty="0" smtClean="0"/>
              <a:t>Predict what color container 2 will be after the experiment. __________________</a:t>
            </a:r>
          </a:p>
          <a:p>
            <a:pPr marL="514350" indent="-514350"/>
            <a:r>
              <a:rPr lang="en-US" sz="3600" dirty="0" smtClean="0"/>
              <a:t>Predict what color container 3 will be after the experiment. __________________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 the Top Column of your data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229600" cy="3364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362200"/>
                <a:gridCol w="22098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Sample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No Elodea covered with tinfoil (control)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Elodea + light and covered with tinfoil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Elodea + light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Color before experiment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Color after experiment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505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Photosynthesis Lab - Elodea &amp; Bromothymol Blue</vt:lpstr>
      <vt:lpstr>Photosynthesis Lab Background</vt:lpstr>
      <vt:lpstr>On your lab sheet…</vt:lpstr>
      <vt:lpstr>Class set of Elodea &amp; Bromothymol Blue Lab  DEMO Instructions…read  </vt:lpstr>
      <vt:lpstr>On your lab sheet for #3 …</vt:lpstr>
      <vt:lpstr>Fill in the Top Column of your data table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ahawks</cp:lastModifiedBy>
  <cp:revision>11</cp:revision>
  <dcterms:created xsi:type="dcterms:W3CDTF">2006-08-16T00:00:00Z</dcterms:created>
  <dcterms:modified xsi:type="dcterms:W3CDTF">2013-10-08T18:33:02Z</dcterms:modified>
</cp:coreProperties>
</file>